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347" r:id="rId2"/>
    <p:sldId id="318" r:id="rId3"/>
    <p:sldId id="319" r:id="rId4"/>
    <p:sldId id="338" r:id="rId5"/>
    <p:sldId id="344" r:id="rId6"/>
    <p:sldId id="345" r:id="rId7"/>
    <p:sldId id="320" r:id="rId8"/>
    <p:sldId id="289" r:id="rId9"/>
    <p:sldId id="348" r:id="rId10"/>
    <p:sldId id="349" r:id="rId11"/>
    <p:sldId id="324" r:id="rId12"/>
    <p:sldId id="341" r:id="rId13"/>
    <p:sldId id="325" r:id="rId14"/>
    <p:sldId id="327" r:id="rId15"/>
    <p:sldId id="263" r:id="rId16"/>
    <p:sldId id="294" r:id="rId17"/>
    <p:sldId id="264" r:id="rId18"/>
    <p:sldId id="295" r:id="rId19"/>
    <p:sldId id="278" r:id="rId20"/>
    <p:sldId id="276" r:id="rId21"/>
    <p:sldId id="277" r:id="rId22"/>
    <p:sldId id="279" r:id="rId23"/>
    <p:sldId id="268" r:id="rId24"/>
    <p:sldId id="287" r:id="rId25"/>
    <p:sldId id="273" r:id="rId26"/>
    <p:sldId id="326" r:id="rId27"/>
    <p:sldId id="274" r:id="rId28"/>
    <p:sldId id="275" r:id="rId29"/>
    <p:sldId id="284" r:id="rId30"/>
    <p:sldId id="285" r:id="rId31"/>
    <p:sldId id="286" r:id="rId32"/>
    <p:sldId id="270" r:id="rId33"/>
    <p:sldId id="272" r:id="rId34"/>
    <p:sldId id="300" r:id="rId35"/>
    <p:sldId id="328" r:id="rId36"/>
    <p:sldId id="329" r:id="rId37"/>
    <p:sldId id="330" r:id="rId38"/>
    <p:sldId id="331" r:id="rId39"/>
    <p:sldId id="332" r:id="rId40"/>
    <p:sldId id="333" r:id="rId41"/>
    <p:sldId id="259" r:id="rId42"/>
    <p:sldId id="334" r:id="rId43"/>
    <p:sldId id="335" r:id="rId44"/>
    <p:sldId id="343" r:id="rId45"/>
    <p:sldId id="336" r:id="rId46"/>
    <p:sldId id="337" r:id="rId47"/>
    <p:sldId id="342" r:id="rId48"/>
    <p:sldId id="340" r:id="rId49"/>
    <p:sldId id="339" r:id="rId50"/>
    <p:sldId id="301" r:id="rId51"/>
    <p:sldId id="302" r:id="rId52"/>
    <p:sldId id="303" r:id="rId53"/>
    <p:sldId id="304" r:id="rId54"/>
    <p:sldId id="305" r:id="rId55"/>
    <p:sldId id="306" r:id="rId56"/>
    <p:sldId id="316" r:id="rId5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2FA"/>
    <a:srgbClr val="3B5BFB"/>
    <a:srgbClr val="007DDA"/>
    <a:srgbClr val="DCE6F2"/>
    <a:srgbClr val="FFFFCC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0" autoAdjust="0"/>
    <p:restoredTop sz="86929" autoAdjust="0"/>
  </p:normalViewPr>
  <p:slideViewPr>
    <p:cSldViewPr>
      <p:cViewPr varScale="1">
        <p:scale>
          <a:sx n="98" d="100"/>
          <a:sy n="98" d="100"/>
        </p:scale>
        <p:origin x="-5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1458" y="-96"/>
      </p:cViewPr>
      <p:guideLst>
        <p:guide orient="horz" pos="2928"/>
        <p:guide pos="216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9496C-5A32-47D9-8F00-27B7721C9B45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24B05-94CD-4D3E-BE59-F7C0AC842A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DFB063-C028-4F93-9125-6A8D8BAD4192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9DA2CEB-20FC-4AE4-96A0-EA449BA55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The</a:t>
            </a:r>
            <a:r>
              <a:rPr lang="en-US" b="1" dirty="0" smtClean="0"/>
              <a:t> dot1x </a:t>
            </a:r>
            <a:r>
              <a:rPr lang="en-US" b="1" dirty="0" err="1" smtClean="0"/>
              <a:t>pae</a:t>
            </a:r>
            <a:r>
              <a:rPr lang="en-US" b="1" dirty="0" smtClean="0"/>
              <a:t> authenticator</a:t>
            </a:r>
            <a:r>
              <a:rPr lang="en-US" b="1" baseline="0" dirty="0" smtClean="0"/>
              <a:t> </a:t>
            </a:r>
            <a:r>
              <a:rPr lang="en-US" baseline="0" dirty="0" smtClean="0"/>
              <a:t>commands enables the authenticator functionality on this interface</a:t>
            </a:r>
          </a:p>
          <a:p>
            <a:r>
              <a:rPr lang="en-US" baseline="0" dirty="0" smtClean="0"/>
              <a:t>The </a:t>
            </a:r>
            <a:r>
              <a:rPr lang="en-US" b="1" baseline="0" dirty="0" smtClean="0"/>
              <a:t>dot1x port-control auto </a:t>
            </a:r>
            <a:r>
              <a:rPr lang="en-US" baseline="0" dirty="0" smtClean="0"/>
              <a:t>command enable dot1x on this interface, to disable </a:t>
            </a:r>
            <a:r>
              <a:rPr lang="en-US" b="1" baseline="0" dirty="0" smtClean="0"/>
              <a:t>force-authorized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WebSense:</a:t>
            </a:r>
            <a:r>
              <a:rPr lang="en-US" baseline="0" dirty="0" smtClean="0"/>
              <a:t> </a:t>
            </a:r>
            <a:r>
              <a:rPr lang="en-US" dirty="0" smtClean="0"/>
              <a:t>HP DL360 G5, 4 Gig</a:t>
            </a:r>
            <a:r>
              <a:rPr lang="en-US" baseline="0" dirty="0" smtClean="0"/>
              <a:t> RAM, 2 Intel Xeon Dual-Core 3 GHz</a:t>
            </a:r>
          </a:p>
          <a:p>
            <a:r>
              <a:rPr lang="en-US" baseline="0" dirty="0" smtClean="0"/>
              <a:t>ID Finder: VMware under Support3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DHNet Program written in Java 1.6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MySQL 5.0</a:t>
            </a:r>
          </a:p>
          <a:p>
            <a:r>
              <a:rPr lang="en-US" dirty="0" smtClean="0"/>
              <a:t>DHCP ISC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Newdiamon2, HP DL380 G4,</a:t>
            </a:r>
            <a:r>
              <a:rPr lang="en-US" baseline="0" dirty="0" smtClean="0"/>
              <a:t> 3 Gig RAM, 2 Intel Xeon Dual-Core 3.2 GHz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CallManager: MCS 7835</a:t>
            </a:r>
          </a:p>
          <a:p>
            <a:r>
              <a:rPr lang="en-US" b="1" dirty="0" smtClean="0"/>
              <a:t>SCCP</a:t>
            </a:r>
            <a:r>
              <a:rPr lang="en-US" dirty="0" smtClean="0"/>
              <a:t>:</a:t>
            </a:r>
            <a:r>
              <a:rPr lang="en-US" baseline="0" dirty="0" smtClean="0"/>
              <a:t> Skinny Client Control Protocol</a:t>
            </a:r>
          </a:p>
          <a:p>
            <a:r>
              <a:rPr lang="en-US" b="1" baseline="0" dirty="0" smtClean="0"/>
              <a:t>MGCP</a:t>
            </a:r>
            <a:r>
              <a:rPr lang="en-US" baseline="0" dirty="0" smtClean="0"/>
              <a:t>: Media Gateway Control Protocol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UNITY servers: MCS 7835, 2GB, Windows 2003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VMware</a:t>
            </a:r>
            <a:r>
              <a:rPr lang="en-US" b="1" baseline="0" dirty="0" smtClean="0"/>
              <a:t> Cluster</a:t>
            </a:r>
            <a:r>
              <a:rPr lang="en-US" baseline="0" dirty="0" smtClean="0"/>
              <a:t>: 4 servers HP DL380 G5, 20 Gig RAM, 2 Intel Xeon Dual-Core 3.2 GHz</a:t>
            </a:r>
          </a:p>
          <a:p>
            <a:r>
              <a:rPr lang="en-US" b="1" baseline="0" dirty="0" smtClean="0"/>
              <a:t>Exchange</a:t>
            </a:r>
            <a:r>
              <a:rPr lang="en-US" baseline="0" dirty="0" smtClean="0"/>
              <a:t>: Redundant frontends, HP DL360 G5, 4 Gig RAM, 2 Intel Xeon Dual-Core 3.2 GHz</a:t>
            </a:r>
          </a:p>
          <a:p>
            <a:r>
              <a:rPr lang="en-US" b="1" baseline="0" dirty="0" smtClean="0"/>
              <a:t>File</a:t>
            </a:r>
            <a:r>
              <a:rPr lang="en-US" baseline="0" dirty="0" smtClean="0"/>
              <a:t>: Redundant cluster, HP DL360 G5, 4 Gig RAM, 2 Intel Xeon Dual-Core 3.2 GHz</a:t>
            </a:r>
          </a:p>
          <a:p>
            <a:r>
              <a:rPr lang="en-US" b="1" baseline="0" dirty="0" smtClean="0"/>
              <a:t>Others</a:t>
            </a:r>
            <a:r>
              <a:rPr lang="en-US" baseline="0" dirty="0" smtClean="0"/>
              <a:t>: SharePoint, FPF, Blackberry and JAMS runs on VMware cluster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24 Residence Halls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162 Total Housing Buildings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2.8 Million Square Feet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8,500 Housing Residents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5,300 New Residents Each Year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Over 10,000 Wired 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BRP</a:t>
            </a:r>
            <a:r>
              <a:rPr lang="en-US" dirty="0" smtClean="0"/>
              <a:t>: Business Resumption</a:t>
            </a:r>
            <a:r>
              <a:rPr lang="en-US" baseline="0" dirty="0" smtClean="0"/>
              <a:t> Plan Facility</a:t>
            </a:r>
          </a:p>
          <a:p>
            <a:r>
              <a:rPr lang="en-US" baseline="0" dirty="0" smtClean="0"/>
              <a:t>UPS: MOH 40 </a:t>
            </a:r>
            <a:r>
              <a:rPr lang="en-US" baseline="0" dirty="0" err="1" smtClean="0"/>
              <a:t>kVA</a:t>
            </a:r>
            <a:r>
              <a:rPr lang="en-US" baseline="0" dirty="0" smtClean="0"/>
              <a:t>,  BRP 20 </a:t>
            </a:r>
            <a:r>
              <a:rPr lang="en-US" baseline="0" dirty="0" err="1" smtClean="0"/>
              <a:t>kVA</a:t>
            </a:r>
            <a:r>
              <a:rPr lang="en-US" baseline="0" dirty="0" smtClean="0"/>
              <a:t> on maintenance, battery replacement 4 per year</a:t>
            </a:r>
          </a:p>
          <a:p>
            <a:r>
              <a:rPr lang="en-US" dirty="0" smtClean="0"/>
              <a:t>Generator:</a:t>
            </a:r>
            <a:r>
              <a:rPr lang="en-US" baseline="0" dirty="0" smtClean="0"/>
              <a:t> </a:t>
            </a:r>
            <a:r>
              <a:rPr lang="en-US" dirty="0" smtClean="0"/>
              <a:t>Hume generator</a:t>
            </a:r>
            <a:r>
              <a:rPr lang="en-US" baseline="0" dirty="0" smtClean="0"/>
              <a:t> is 35 </a:t>
            </a:r>
            <a:r>
              <a:rPr lang="en-US" baseline="0" dirty="0" err="1" smtClean="0"/>
              <a:t>kVA</a:t>
            </a:r>
            <a:r>
              <a:rPr lang="en-US" baseline="0" dirty="0" smtClean="0"/>
              <a:t> and is just for BRP room, MHO generator is 100 </a:t>
            </a:r>
            <a:r>
              <a:rPr lang="en-US" baseline="0" dirty="0" err="1" smtClean="0"/>
              <a:t>kVA</a:t>
            </a:r>
            <a:r>
              <a:rPr lang="en-US" baseline="0" dirty="0" smtClean="0"/>
              <a:t> and is for server room and emergency power within MHO.  Generators run on natural gas.</a:t>
            </a:r>
          </a:p>
          <a:p>
            <a:r>
              <a:rPr lang="en-US" b="1" baseline="0" dirty="0" smtClean="0"/>
              <a:t>SANs</a:t>
            </a:r>
            <a:r>
              <a:rPr lang="en-US" baseline="0" dirty="0" smtClean="0"/>
              <a:t>: 6 modules (3 in MHO, 3 in Hume).  Each module is HP DL320, 2.4 GHz Xeon, 2 GB RAM, 3.6 TB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Hume generator</a:t>
            </a:r>
            <a:r>
              <a:rPr lang="en-US" baseline="0" dirty="0" smtClean="0"/>
              <a:t> is 35 </a:t>
            </a:r>
            <a:r>
              <a:rPr lang="en-US" baseline="0" dirty="0" err="1" smtClean="0"/>
              <a:t>kVA</a:t>
            </a:r>
            <a:r>
              <a:rPr lang="en-US" baseline="0" dirty="0" smtClean="0"/>
              <a:t> and is just for BRP room, MHO generator is 100 </a:t>
            </a:r>
            <a:r>
              <a:rPr lang="en-US" baseline="0" dirty="0" err="1" smtClean="0"/>
              <a:t>kVA</a:t>
            </a:r>
            <a:r>
              <a:rPr lang="en-US" baseline="0" dirty="0" smtClean="0"/>
              <a:t> and is for server room and emergency power within MHO.  Generators run on natural gas.  Transfer switch feed from commercial power and generator.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Uncontrolled port only</a:t>
            </a:r>
            <a:r>
              <a:rPr lang="en-US" baseline="0" dirty="0" smtClean="0"/>
              <a:t> allows EAPOL, Extensible Authentication Protocol Over </a:t>
            </a:r>
            <a:r>
              <a:rPr lang="en-US" baseline="0" dirty="0" err="1" smtClean="0"/>
              <a:t>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Radius </a:t>
            </a:r>
            <a:r>
              <a:rPr lang="en-US" dirty="0" err="1" smtClean="0"/>
              <a:t>vsa</a:t>
            </a:r>
            <a:endParaRPr lang="en-US" dirty="0" smtClean="0"/>
          </a:p>
          <a:p>
            <a:r>
              <a:rPr lang="en-US" b="1" dirty="0" smtClean="0"/>
              <a:t>Vendor-Specific Attributes</a:t>
            </a:r>
          </a:p>
          <a:p>
            <a:r>
              <a:rPr lang="en-US" dirty="0" smtClean="0"/>
              <a:t>VSAs are available to allow vendors to support their own proprietary attributes that are not covered by RFC 2138. IAS includes VSAs from a number of vendors in its multivendor dictionary. However, this list evolves over time and new attributes and vendors are always being added.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authorization network default group radius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command is for dynamic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VLAN assignment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A2CEB-20FC-4AE4-96A0-EA449BA55CB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D79-135A-40D6-A57E-58BF0A5C57C7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FE24-CB38-47DA-AACA-A59910E3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D79-135A-40D6-A57E-58BF0A5C57C7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FE24-CB38-47DA-AACA-A59910E3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D79-135A-40D6-A57E-58BF0A5C57C7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FE24-CB38-47DA-AACA-A59910E3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D79-135A-40D6-A57E-58BF0A5C57C7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FE24-CB38-47DA-AACA-A59910E3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1">
                <a:alpha val="5000"/>
              </a:schemeClr>
            </a:gs>
            <a:gs pos="73000">
              <a:schemeClr val="accent1">
                <a:lumMod val="20000"/>
                <a:lumOff val="80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2CD79-135A-40D6-A57E-58BF0A5C57C7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1FE24-CB38-47DA-AACA-A59910E3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jpeg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5.jpe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csports.ufl.edu/" TargetMode="External"/><Relationship Id="rId2" Type="http://schemas.openxmlformats.org/officeDocument/2006/relationships/hyperlink" Target="http://www.dhnet.ufl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so.ufl.edu/" TargetMode="External"/><Relationship Id="rId4" Type="http://schemas.openxmlformats.org/officeDocument/2006/relationships/hyperlink" Target="http://www.reitzscholars.ufl.ed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Housing Residence Education</a:t>
            </a:r>
            <a:br>
              <a:rPr lang="en-US" dirty="0" smtClean="0"/>
            </a:br>
            <a:r>
              <a:rPr lang="en-US" dirty="0" smtClean="0"/>
              <a:t>Network and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553200" cy="2209800"/>
          </a:xfrm>
        </p:spPr>
        <p:txBody>
          <a:bodyPr>
            <a:normAutofit/>
          </a:bodyPr>
          <a:lstStyle/>
          <a:p>
            <a:endParaRPr lang="en-US" sz="2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Wireless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438400"/>
            <a:ext cx="76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Currently Wireless in: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Residence Halls </a:t>
            </a:r>
            <a:r>
              <a:rPr lang="en-US" sz="2800" dirty="0" smtClean="0"/>
              <a:t>(1232, 1252 - </a:t>
            </a:r>
            <a:r>
              <a:rPr lang="en-US" sz="2800" dirty="0" smtClean="0">
                <a:solidFill>
                  <a:srgbClr val="C00000"/>
                </a:solidFill>
              </a:rPr>
              <a:t>204</a:t>
            </a:r>
            <a:r>
              <a:rPr lang="en-US" sz="28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Maguire / UVS </a:t>
            </a:r>
            <a:r>
              <a:rPr lang="en-US" sz="2800" dirty="0" smtClean="0"/>
              <a:t>(1510, 1310 - </a:t>
            </a:r>
            <a:r>
              <a:rPr lang="en-US" sz="2800" dirty="0" smtClean="0">
                <a:solidFill>
                  <a:srgbClr val="C00000"/>
                </a:solidFill>
              </a:rPr>
              <a:t>37</a:t>
            </a:r>
            <a:r>
              <a:rPr lang="en-US" sz="28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802.1x Authentication and Encryption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dhw</a:t>
            </a:r>
            <a:r>
              <a:rPr lang="en-US" sz="3200" dirty="0" smtClean="0"/>
              <a:t> </a:t>
            </a:r>
            <a:r>
              <a:rPr lang="en-US" sz="2800" dirty="0" smtClean="0"/>
              <a:t>(PEAP MSCHAP v2)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dhwInstructions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Wireless Controller </a:t>
            </a:r>
            <a:r>
              <a:rPr lang="en-US" sz="2800" dirty="0" smtClean="0"/>
              <a:t>(4402 and WiSM – </a:t>
            </a:r>
            <a:r>
              <a:rPr lang="en-US" sz="2800" dirty="0" smtClean="0">
                <a:solidFill>
                  <a:srgbClr val="C00000"/>
                </a:solidFill>
              </a:rPr>
              <a:t>2 each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1371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Disaster Recovery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05000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BRP Facility (Hume)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UPS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Generators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LeftHand Networks </a:t>
            </a:r>
            <a:r>
              <a:rPr lang="en-US" sz="3200" dirty="0" smtClean="0">
                <a:solidFill>
                  <a:srgbClr val="C00000"/>
                </a:solidFill>
              </a:rPr>
              <a:t>SANs</a:t>
            </a:r>
            <a:r>
              <a:rPr lang="en-US" sz="3200" dirty="0" smtClean="0"/>
              <a:t> (</a:t>
            </a:r>
            <a:r>
              <a:rPr lang="en-US" sz="2800" dirty="0" smtClean="0"/>
              <a:t>IQ8.0</a:t>
            </a:r>
            <a:r>
              <a:rPr lang="en-US" sz="32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Backups (Tivoli)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Waterford Tech </a:t>
            </a:r>
            <a:r>
              <a:rPr lang="en-US" sz="3200" dirty="0" smtClean="0">
                <a:solidFill>
                  <a:srgbClr val="C00000"/>
                </a:solidFill>
              </a:rPr>
              <a:t>MailMeter Archive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Individual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Investigate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Shadow Copy (files)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31786"/>
            <a:ext cx="4572000" cy="609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57200"/>
            <a:ext cx="2319337" cy="309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676745"/>
            <a:ext cx="3733800" cy="280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DHCP</a:t>
            </a:r>
            <a:r>
              <a:rPr lang="en-US" sz="3200" dirty="0" smtClean="0"/>
              <a:t> </a:t>
            </a:r>
            <a:r>
              <a:rPr lang="en-US" sz="2800" dirty="0" smtClean="0"/>
              <a:t>(ISC-DHCPD 3.0.5)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DNS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Active Directory </a:t>
            </a:r>
            <a:r>
              <a:rPr lang="en-US" sz="2800" dirty="0" smtClean="0"/>
              <a:t>(2003)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ACS</a:t>
            </a:r>
            <a:r>
              <a:rPr lang="en-US" sz="3200" dirty="0" smtClean="0"/>
              <a:t> </a:t>
            </a:r>
            <a:r>
              <a:rPr lang="en-US" sz="2800" dirty="0" smtClean="0"/>
              <a:t>(4.1)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RADIUS</a:t>
            </a:r>
            <a:r>
              <a:rPr lang="en-US" sz="3200" dirty="0" smtClean="0"/>
              <a:t> </a:t>
            </a:r>
            <a:r>
              <a:rPr lang="en-US" sz="2800" dirty="0" smtClean="0"/>
              <a:t>(FreeBSD 7.0, FreeRadius 2.0)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MySQL</a:t>
            </a:r>
            <a:r>
              <a:rPr lang="en-US" sz="3200" dirty="0" smtClean="0"/>
              <a:t> </a:t>
            </a:r>
            <a:r>
              <a:rPr lang="en-US" sz="2800" dirty="0" smtClean="0"/>
              <a:t>(FreeBSD 7.0 MySQL 5.0.67)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SQL</a:t>
            </a:r>
            <a:r>
              <a:rPr lang="en-US" sz="3200" dirty="0" smtClean="0"/>
              <a:t> </a:t>
            </a:r>
            <a:r>
              <a:rPr lang="en-US" sz="2800" dirty="0" smtClean="0"/>
              <a:t>(Windows 2003 Server SQL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Security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828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Ethernet and Wireless </a:t>
            </a:r>
            <a:r>
              <a:rPr lang="en-US" sz="3200" dirty="0" smtClean="0">
                <a:solidFill>
                  <a:srgbClr val="C00000"/>
                </a:solidFill>
              </a:rPr>
              <a:t>802.1x</a:t>
            </a:r>
            <a:r>
              <a:rPr lang="en-US" sz="3200" dirty="0" smtClean="0"/>
              <a:t> authentication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McAfee </a:t>
            </a:r>
            <a:r>
              <a:rPr lang="en-US" sz="3200" dirty="0" smtClean="0">
                <a:solidFill>
                  <a:srgbClr val="C00000"/>
                </a:solidFill>
              </a:rPr>
              <a:t>Endpoint Encryption </a:t>
            </a:r>
            <a:r>
              <a:rPr lang="en-US" sz="2800" dirty="0" smtClean="0"/>
              <a:t>(3.1.0.5)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McAfee </a:t>
            </a:r>
            <a:r>
              <a:rPr lang="en-US" sz="3200" dirty="0" smtClean="0">
                <a:solidFill>
                  <a:srgbClr val="C00000"/>
                </a:solidFill>
              </a:rPr>
              <a:t>Anti-Virus </a:t>
            </a:r>
            <a:r>
              <a:rPr lang="en-US" sz="2800" dirty="0" smtClean="0"/>
              <a:t>(8.7)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McAfee </a:t>
            </a:r>
            <a:r>
              <a:rPr lang="en-US" sz="3200" dirty="0" smtClean="0">
                <a:solidFill>
                  <a:srgbClr val="C00000"/>
                </a:solidFill>
              </a:rPr>
              <a:t>Anti-Spyware </a:t>
            </a:r>
            <a:r>
              <a:rPr lang="en-US" sz="2800" dirty="0" smtClean="0"/>
              <a:t>(8.7)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Diskeeper</a:t>
            </a:r>
            <a:r>
              <a:rPr lang="en-US" sz="3200" dirty="0" smtClean="0"/>
              <a:t> </a:t>
            </a:r>
            <a:r>
              <a:rPr lang="en-US" sz="2800" dirty="0" smtClean="0"/>
              <a:t>(2008 Professional)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ACL and FWSM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SPAM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Redundant </a:t>
            </a:r>
            <a:r>
              <a:rPr lang="en-US" sz="3200" dirty="0" smtClean="0">
                <a:solidFill>
                  <a:srgbClr val="C00000"/>
                </a:solidFill>
              </a:rPr>
              <a:t>Barracuda</a:t>
            </a:r>
            <a:r>
              <a:rPr lang="en-US" sz="3200" dirty="0" smtClean="0"/>
              <a:t> 400 SPAM filter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SpamAssassin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(3.2.5)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</a:t>
            </a:r>
            <a:br>
              <a:rPr lang="en-US" dirty="0" smtClean="0"/>
            </a:br>
            <a:r>
              <a:rPr lang="en-US" sz="3600" dirty="0" smtClean="0"/>
              <a:t>802.1x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3622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Is an IEEE </a:t>
            </a:r>
            <a:r>
              <a:rPr lang="en-US" sz="3200" dirty="0" smtClean="0">
                <a:solidFill>
                  <a:srgbClr val="C00000"/>
                </a:solidFill>
              </a:rPr>
              <a:t>standard</a:t>
            </a:r>
            <a:r>
              <a:rPr lang="en-US" sz="3200" dirty="0" smtClean="0"/>
              <a:t> for port based authentication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Provides for </a:t>
            </a:r>
            <a:r>
              <a:rPr lang="en-US" sz="3200" dirty="0" smtClean="0">
                <a:solidFill>
                  <a:srgbClr val="C00000"/>
                </a:solidFill>
              </a:rPr>
              <a:t>encryption</a:t>
            </a:r>
            <a:r>
              <a:rPr lang="en-US" sz="3200" dirty="0" smtClean="0"/>
              <a:t> of credentials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Consists of three components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Supplicant</a:t>
            </a:r>
            <a:r>
              <a:rPr lang="en-US" sz="3200" dirty="0" smtClean="0"/>
              <a:t> - Software in computer’s OS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Authentication Server </a:t>
            </a:r>
            <a:r>
              <a:rPr lang="en-US" sz="3200" dirty="0" smtClean="0"/>
              <a:t>- RADIUS server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Authenticator</a:t>
            </a:r>
            <a:r>
              <a:rPr lang="en-US" sz="3200" dirty="0" smtClean="0"/>
              <a:t> - Cisco network switches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3838575" cy="369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/>
              <a:t>Supplicant Solution</a:t>
            </a:r>
            <a:endParaRPr lang="en-US" sz="36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276600"/>
            <a:ext cx="5562600" cy="345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038600" y="1600200"/>
            <a:ext cx="48058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Program called </a:t>
            </a:r>
            <a:r>
              <a:rPr lang="en-US" sz="2400" dirty="0" smtClean="0">
                <a:solidFill>
                  <a:srgbClr val="C00000"/>
                </a:solidFill>
              </a:rPr>
              <a:t>XpressConnect</a:t>
            </a:r>
            <a:r>
              <a:rPr lang="en-US" sz="2400" dirty="0" smtClean="0"/>
              <a:t> from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Cloudpath</a:t>
            </a:r>
            <a:r>
              <a:rPr lang="en-US" sz="24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Configures supplicant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Scans for programs; conflicting, P2P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3340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Available: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Webpage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802.1x </a:t>
            </a:r>
            <a:r>
              <a:rPr lang="en-US" sz="2700" dirty="0" smtClean="0"/>
              <a:t>(cont.)</a:t>
            </a:r>
            <a:endParaRPr lang="en-US" sz="2700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18288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315200" y="2057400"/>
          <a:ext cx="1036709" cy="1828800"/>
        </p:xfrm>
        <a:graphic>
          <a:graphicData uri="http://schemas.openxmlformats.org/presentationml/2006/ole">
            <p:oleObj spid="_x0000_s1027" name="Visio" r:id="rId5" imgW="706755" imgH="1246632" progId="Visio.Drawing.11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09600" y="2133600"/>
          <a:ext cx="981075" cy="1125538"/>
        </p:xfrm>
        <a:graphic>
          <a:graphicData uri="http://schemas.openxmlformats.org/presentationml/2006/ole">
            <p:oleObj spid="_x0000_s1028" name="Visio" r:id="rId6" imgW="981075" imgH="1125855" progId="Visio.Drawing.11">
              <p:embed/>
            </p:oleObj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685800" y="3810000"/>
            <a:ext cx="2895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" y="3505200"/>
            <a:ext cx="253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Connects Computer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85800" y="4267200"/>
            <a:ext cx="2819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95400" y="3962400"/>
            <a:ext cx="172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Identity Request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5800" y="4724400"/>
            <a:ext cx="2895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4419600"/>
            <a:ext cx="186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Identity Response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62400" y="5181600"/>
            <a:ext cx="35052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67200" y="4876800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Authentication to Server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3962400" y="5638800"/>
            <a:ext cx="3581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14800" y="5334000"/>
            <a:ext cx="360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Authentication Successful / Rejected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85800" y="5181600"/>
            <a:ext cx="2895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6800" y="4876800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Authentication to Server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38200" y="5334000"/>
            <a:ext cx="298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authorized - </a:t>
            </a:r>
            <a:r>
              <a:rPr lang="en-US" b="1" dirty="0" smtClean="0"/>
              <a:t>access</a:t>
            </a:r>
            <a:r>
              <a:rPr lang="en-US" dirty="0" smtClean="0"/>
              <a:t> VLAN</a:t>
            </a:r>
          </a:p>
          <a:p>
            <a:r>
              <a:rPr lang="en-US" dirty="0" smtClean="0"/>
              <a:t>Port Fail - </a:t>
            </a:r>
            <a:r>
              <a:rPr lang="en-US" b="1" dirty="0" smtClean="0"/>
              <a:t>fail</a:t>
            </a:r>
            <a:r>
              <a:rPr lang="en-US" dirty="0" smtClean="0"/>
              <a:t> VLAN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4991100" y="3238500"/>
            <a:ext cx="3810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7049294" y="3237706"/>
            <a:ext cx="3810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81600" y="3276600"/>
            <a:ext cx="2057400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91200" y="29718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181100" y="3238500"/>
            <a:ext cx="3810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239294" y="3237706"/>
            <a:ext cx="3810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371600" y="3276600"/>
            <a:ext cx="2057400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1200" y="2971800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802.1x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9600" y="1524000"/>
            <a:ext cx="127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Supplicant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3657600" y="1524000"/>
            <a:ext cx="1622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Authenticato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010400" y="1447800"/>
            <a:ext cx="1739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Authentication</a:t>
            </a:r>
          </a:p>
          <a:p>
            <a:pPr algn="ctr"/>
            <a:r>
              <a:rPr lang="en-US" sz="2000" dirty="0" smtClean="0"/>
              <a:t>Server</a:t>
            </a:r>
            <a:endParaRPr lang="en-US" sz="2000" dirty="0"/>
          </a:p>
        </p:txBody>
      </p:sp>
      <p:sp>
        <p:nvSpPr>
          <p:cNvPr id="40" name="Right Brace 39"/>
          <p:cNvSpPr/>
          <p:nvPr/>
        </p:nvSpPr>
        <p:spPr>
          <a:xfrm>
            <a:off x="3657600" y="3657600"/>
            <a:ext cx="381000" cy="2057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2895600" y="6324600"/>
            <a:ext cx="2971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86200" y="6019800"/>
            <a:ext cx="118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VLAN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114800" y="4114800"/>
            <a:ext cx="140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Uncontrolled</a:t>
            </a:r>
          </a:p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</a:t>
            </a:r>
            <a:br>
              <a:rPr lang="en-US" dirty="0" smtClean="0"/>
            </a:br>
            <a:r>
              <a:rPr lang="en-US" sz="3600" dirty="0" smtClean="0"/>
              <a:t>Authentication Server </a:t>
            </a:r>
            <a:r>
              <a:rPr lang="en-US" sz="2700" dirty="0" smtClean="0"/>
              <a:t>(cont.)</a:t>
            </a:r>
            <a:endParaRPr lang="en-US" sz="27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15000" y="3048000"/>
            <a:ext cx="1646238" cy="1905000"/>
            <a:chOff x="6934200" y="1905000"/>
            <a:chExt cx="1646238" cy="1905000"/>
          </a:xfrm>
        </p:grpSpPr>
        <p:graphicFrame>
          <p:nvGraphicFramePr>
            <p:cNvPr id="58370" name="Object 2"/>
            <p:cNvGraphicFramePr>
              <a:graphicFrameLocks noChangeAspect="1"/>
            </p:cNvGraphicFramePr>
            <p:nvPr/>
          </p:nvGraphicFramePr>
          <p:xfrm>
            <a:off x="6934200" y="1905000"/>
            <a:ext cx="1036638" cy="1828800"/>
          </p:xfrm>
          <a:graphic>
            <a:graphicData uri="http://schemas.openxmlformats.org/presentationml/2006/ole">
              <p:oleObj spid="_x0000_s58370" name="Visio" r:id="rId3" imgW="706755" imgH="1246632" progId="Visio.Drawing.11">
                <p:embed/>
              </p:oleObj>
            </a:graphicData>
          </a:graphic>
        </p:graphicFrame>
        <p:graphicFrame>
          <p:nvGraphicFramePr>
            <p:cNvPr id="58371" name="Object 3"/>
            <p:cNvGraphicFramePr>
              <a:graphicFrameLocks noChangeAspect="1"/>
            </p:cNvGraphicFramePr>
            <p:nvPr/>
          </p:nvGraphicFramePr>
          <p:xfrm>
            <a:off x="7543800" y="1981200"/>
            <a:ext cx="1036638" cy="1828800"/>
          </p:xfrm>
          <a:graphic>
            <a:graphicData uri="http://schemas.openxmlformats.org/presentationml/2006/ole">
              <p:oleObj spid="_x0000_s58371" name="Visio" r:id="rId4" imgW="706755" imgH="1246632" progId="Visio.Drawing.11">
                <p:embed/>
              </p:oleObj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5943600" y="4876800"/>
            <a:ext cx="1066799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UFAD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5334000"/>
            <a:ext cx="1066800" cy="64633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Global</a:t>
            </a:r>
          </a:p>
          <a:p>
            <a:r>
              <a:rPr lang="en-US" dirty="0" smtClean="0"/>
              <a:t>Local DB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286000"/>
            <a:ext cx="2729395" cy="287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3581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User Name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886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Password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191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Domain</a:t>
            </a:r>
            <a:endParaRPr lang="en-US" sz="2000" b="1" dirty="0"/>
          </a:p>
        </p:txBody>
      </p:sp>
      <p:grpSp>
        <p:nvGrpSpPr>
          <p:cNvPr id="54" name="Group 53"/>
          <p:cNvGrpSpPr/>
          <p:nvPr/>
        </p:nvGrpSpPr>
        <p:grpSpPr>
          <a:xfrm>
            <a:off x="4191000" y="4953000"/>
            <a:ext cx="1640001" cy="1200329"/>
            <a:chOff x="4191000" y="4953000"/>
            <a:chExt cx="1640001" cy="1200329"/>
          </a:xfrm>
        </p:grpSpPr>
        <p:sp>
          <p:nvSpPr>
            <p:cNvPr id="12" name="TextBox 11"/>
            <p:cNvSpPr txBox="1"/>
            <p:nvPr/>
          </p:nvSpPr>
          <p:spPr>
            <a:xfrm>
              <a:off x="4191000" y="4953000"/>
              <a:ext cx="16400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 Equals: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Global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b="1" dirty="0" smtClean="0">
                  <a:solidFill>
                    <a:srgbClr val="C00000"/>
                  </a:solidFill>
                </a:rPr>
                <a:t> Guest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b="1" dirty="0" smtClean="0">
                  <a:solidFill>
                    <a:srgbClr val="C00000"/>
                  </a:solidFill>
                </a:rPr>
                <a:t> Conference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267200" y="4953000"/>
              <a:ext cx="15240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096000" y="4495800"/>
            <a:ext cx="838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Radius     </a:t>
            </a:r>
          </a:p>
        </p:txBody>
      </p:sp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7924800" y="1981200"/>
          <a:ext cx="651573" cy="1450602"/>
        </p:xfrm>
        <a:graphic>
          <a:graphicData uri="http://schemas.openxmlformats.org/presentationml/2006/ole">
            <p:oleObj spid="_x0000_s58374" name="Visio" r:id="rId6" imgW="1122426" imgH="2499360" progId="Visio.Drawing.11">
              <p:embed/>
            </p:oleObj>
          </a:graphicData>
        </a:graphic>
      </p:graphicFrame>
      <p:graphicFrame>
        <p:nvGraphicFramePr>
          <p:cNvPr id="18" name="Object 6"/>
          <p:cNvGraphicFramePr>
            <a:graphicFrameLocks noChangeAspect="1"/>
          </p:cNvGraphicFramePr>
          <p:nvPr/>
        </p:nvGraphicFramePr>
        <p:xfrm>
          <a:off x="4724400" y="1981200"/>
          <a:ext cx="651573" cy="1450602"/>
        </p:xfrm>
        <a:graphic>
          <a:graphicData uri="http://schemas.openxmlformats.org/presentationml/2006/ole">
            <p:oleObj spid="_x0000_s58375" name="Visio" r:id="rId7" imgW="1122426" imgH="2499360" progId="Visio.Drawing.11">
              <p:embed/>
            </p:oleObj>
          </a:graphicData>
        </a:graphic>
      </p:graphicFrame>
      <p:cxnSp>
        <p:nvCxnSpPr>
          <p:cNvPr id="30" name="Straight Arrow Connector 29"/>
          <p:cNvCxnSpPr/>
          <p:nvPr/>
        </p:nvCxnSpPr>
        <p:spPr>
          <a:xfrm flipV="1">
            <a:off x="7162800" y="2514600"/>
            <a:ext cx="6858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7162800" y="2667000"/>
            <a:ext cx="6858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5562600" y="2438400"/>
            <a:ext cx="609600" cy="609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V="1">
            <a:off x="5410200" y="2514600"/>
            <a:ext cx="609600" cy="609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48200" y="1600200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HRE AD   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1600200"/>
            <a:ext cx="762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UF AD     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086600" y="5029200"/>
            <a:ext cx="305594" cy="611188"/>
            <a:chOff x="7086600" y="4953000"/>
            <a:chExt cx="305594" cy="61118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7086600" y="4953000"/>
              <a:ext cx="3048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7086600" y="5257800"/>
              <a:ext cx="6096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0800000">
              <a:off x="7086600" y="5562600"/>
              <a:ext cx="3048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4267200" y="601980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i="1" dirty="0" smtClean="0"/>
              <a:t> Other </a:t>
            </a:r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Empty</a:t>
            </a:r>
          </a:p>
        </p:txBody>
      </p:sp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304800" y="4612489"/>
          <a:ext cx="1676400" cy="1923249"/>
        </p:xfrm>
        <a:graphic>
          <a:graphicData uri="http://schemas.openxmlformats.org/presentationml/2006/ole">
            <p:oleObj spid="_x0000_s58376" name="Visio" r:id="rId8" imgW="981075" imgH="1125855" progId="Visio.Drawing.11">
              <p:embed/>
            </p:oleObj>
          </a:graphicData>
        </a:graphic>
      </p:graphicFrame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6324600" y="1676400"/>
          <a:ext cx="762000" cy="1361834"/>
        </p:xfrm>
        <a:graphic>
          <a:graphicData uri="http://schemas.openxmlformats.org/presentationml/2006/ole">
            <p:oleObj spid="_x0000_s58377" name="Visio" r:id="rId9" imgW="694182" imgH="1240155" progId="Visio.Drawing.11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3246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 SQL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6401197" y="2971403"/>
            <a:ext cx="457200" cy="7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6553597" y="2971403"/>
            <a:ext cx="457200" cy="7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VLANs</a:t>
            </a:r>
            <a:endParaRPr lang="en-US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12573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14400" y="1447800"/>
          <a:ext cx="981075" cy="1125538"/>
        </p:xfrm>
        <a:graphic>
          <a:graphicData uri="http://schemas.openxmlformats.org/presentationml/2006/ole">
            <p:oleObj spid="_x0000_s30722" name="Visio" r:id="rId4" imgW="981075" imgH="1125855" progId="Visio.Drawing.11">
              <p:embed/>
            </p:oleObj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4133850" y="-171450"/>
            <a:ext cx="419100" cy="4267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29718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26670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VLAN</a:t>
            </a:r>
            <a:r>
              <a:rPr lang="en-US" dirty="0" smtClean="0"/>
              <a:t> </a:t>
            </a:r>
            <a:r>
              <a:rPr lang="en-US" b="1" dirty="0" smtClean="0"/>
              <a:t>30X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137160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0" y="2362200"/>
            <a:ext cx="30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Student VLAN = Authenticated</a:t>
            </a:r>
            <a:endParaRPr lang="en-US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28800" y="39624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0" y="36576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VLAN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321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3200" y="4343400"/>
            <a:ext cx="354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Fail VLAN = Failed to Authenticated</a:t>
            </a:r>
            <a:endParaRPr lang="en-US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828800" y="49530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0" y="46482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VLAN </a:t>
            </a:r>
            <a:r>
              <a:rPr lang="en-US" b="1" dirty="0" smtClean="0">
                <a:solidFill>
                  <a:srgbClr val="C00000"/>
                </a:solidFill>
              </a:rPr>
              <a:t>40X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3352800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Restricted VLAN = P2P Detected</a:t>
            </a:r>
            <a:endParaRPr lang="en-US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828800" y="59436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10000" y="56388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VLAN </a:t>
            </a:r>
            <a:r>
              <a:rPr lang="en-US" b="1" dirty="0" smtClean="0">
                <a:solidFill>
                  <a:srgbClr val="7030A0"/>
                </a:solidFill>
              </a:rPr>
              <a:t>502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1200" y="53340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Instructions VLAN = Wireless Configure Supplicant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Traffic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0574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Student and Employee </a:t>
            </a:r>
            <a:r>
              <a:rPr lang="en-US" sz="3200" dirty="0" smtClean="0">
                <a:solidFill>
                  <a:srgbClr val="C00000"/>
                </a:solidFill>
              </a:rPr>
              <a:t>Internet</a:t>
            </a:r>
            <a:r>
              <a:rPr lang="en-US" sz="3200" dirty="0" smtClean="0"/>
              <a:t> traffic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Student and Employee door </a:t>
            </a:r>
            <a:r>
              <a:rPr lang="en-US" sz="3200" dirty="0" smtClean="0">
                <a:solidFill>
                  <a:srgbClr val="C00000"/>
                </a:solidFill>
              </a:rPr>
              <a:t>Key Card 	Lock</a:t>
            </a:r>
            <a:r>
              <a:rPr lang="en-US" sz="3200" dirty="0" smtClean="0"/>
              <a:t> System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Employee Phone System, </a:t>
            </a:r>
            <a:r>
              <a:rPr lang="en-US" sz="3200" dirty="0" smtClean="0">
                <a:solidFill>
                  <a:srgbClr val="C00000"/>
                </a:solidFill>
              </a:rPr>
              <a:t>Voice over IP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Employee </a:t>
            </a:r>
            <a:r>
              <a:rPr lang="en-US" sz="3200" dirty="0" smtClean="0">
                <a:solidFill>
                  <a:srgbClr val="C00000"/>
                </a:solidFill>
              </a:rPr>
              <a:t>Services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Monitoring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C00000"/>
                </a:solidFill>
              </a:rPr>
              <a:t>Control</a:t>
            </a:r>
            <a:r>
              <a:rPr lang="en-US" sz="3200" dirty="0" smtClean="0"/>
              <a:t> Systems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Switch Configuration</a:t>
            </a:r>
            <a:br>
              <a:rPr lang="en-US" dirty="0" smtClean="0"/>
            </a:br>
            <a:r>
              <a:rPr lang="en-US" sz="3600" dirty="0" smtClean="0"/>
              <a:t>802.1x on IOS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362200"/>
            <a:ext cx="6781800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dot1x</a:t>
            </a:r>
          </a:p>
          <a:p>
            <a:r>
              <a:rPr lang="en-US" sz="2000" b="1" dirty="0" smtClean="0"/>
              <a:t>dot1x system-auth-control</a:t>
            </a:r>
            <a:endParaRPr lang="en-US" sz="2000" dirty="0" smtClean="0"/>
          </a:p>
          <a:p>
            <a:r>
              <a:rPr lang="en-US" sz="2000" dirty="0" smtClean="0"/>
              <a:t>!</a:t>
            </a:r>
          </a:p>
          <a:p>
            <a:r>
              <a:rPr lang="en-US" sz="2000" dirty="0" smtClean="0"/>
              <a:t>interface</a:t>
            </a:r>
          </a:p>
          <a:p>
            <a:r>
              <a:rPr lang="en-US" sz="2000" b="1" dirty="0" smtClean="0"/>
              <a:t> </a:t>
            </a:r>
            <a:r>
              <a:rPr lang="en-US" sz="2000" b="1" dirty="0" err="1" smtClean="0"/>
              <a:t>switchport</a:t>
            </a:r>
            <a:r>
              <a:rPr lang="en-US" sz="2000" b="1" dirty="0" smtClean="0"/>
              <a:t> access </a:t>
            </a:r>
            <a:r>
              <a:rPr lang="en-US" sz="2000" b="1" dirty="0" err="1" smtClean="0"/>
              <a:t>vlan</a:t>
            </a:r>
            <a:r>
              <a:rPr lang="en-US" sz="2000" b="1" dirty="0" smtClean="0"/>
              <a:t> 301</a:t>
            </a:r>
            <a:endParaRPr lang="en-US" sz="2000" dirty="0" smtClean="0"/>
          </a:p>
          <a:p>
            <a:r>
              <a:rPr lang="en-US" sz="2000" b="1" dirty="0" smtClean="0"/>
              <a:t> </a:t>
            </a:r>
            <a:r>
              <a:rPr lang="en-US" sz="2000" b="1" dirty="0" err="1" smtClean="0"/>
              <a:t>switchport</a:t>
            </a:r>
            <a:r>
              <a:rPr lang="en-US" sz="2000" b="1" dirty="0" smtClean="0"/>
              <a:t> mode access</a:t>
            </a:r>
            <a:endParaRPr lang="en-US" sz="2000" dirty="0" smtClean="0"/>
          </a:p>
          <a:p>
            <a:r>
              <a:rPr lang="en-US" b="1" dirty="0" smtClean="0"/>
              <a:t> dot1x </a:t>
            </a:r>
            <a:r>
              <a:rPr lang="en-US" b="1" dirty="0" err="1" smtClean="0"/>
              <a:t>pae</a:t>
            </a:r>
            <a:r>
              <a:rPr lang="en-US" b="1" dirty="0" smtClean="0"/>
              <a:t> authenticator</a:t>
            </a:r>
            <a:endParaRPr lang="en-US" dirty="0" smtClean="0"/>
          </a:p>
          <a:p>
            <a:r>
              <a:rPr lang="en-US" b="1" dirty="0" smtClean="0"/>
              <a:t> dot1x port-control auto</a:t>
            </a:r>
            <a:endParaRPr lang="en-US" dirty="0" smtClean="0"/>
          </a:p>
          <a:p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dot1x auth-fail </a:t>
            </a:r>
            <a:r>
              <a:rPr lang="en-US" b="1" dirty="0" err="1" smtClean="0">
                <a:solidFill>
                  <a:schemeClr val="accent1"/>
                </a:solidFill>
              </a:rPr>
              <a:t>vlan</a:t>
            </a:r>
            <a:r>
              <a:rPr lang="en-US" b="1" dirty="0" smtClean="0">
                <a:solidFill>
                  <a:schemeClr val="accent1"/>
                </a:solidFill>
              </a:rPr>
              <a:t> 401</a:t>
            </a:r>
          </a:p>
          <a:p>
            <a:endParaRPr lang="en-US" dirty="0" smtClean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13503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Switch Configuration</a:t>
            </a:r>
            <a:br>
              <a:rPr lang="en-US" dirty="0" smtClean="0"/>
            </a:br>
            <a:r>
              <a:rPr lang="en-US" sz="3600" dirty="0" smtClean="0"/>
              <a:t>AAA and Radius on IOS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362200"/>
            <a:ext cx="7467600" cy="317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aaa</a:t>
            </a:r>
            <a:r>
              <a:rPr lang="en-US" sz="2000" b="1" dirty="0" smtClean="0"/>
              <a:t> new-model</a:t>
            </a:r>
          </a:p>
          <a:p>
            <a:r>
              <a:rPr lang="en-US" sz="2000" b="1" dirty="0" err="1" smtClean="0"/>
              <a:t>aaa</a:t>
            </a:r>
            <a:r>
              <a:rPr lang="en-US" sz="2000" b="1" dirty="0" smtClean="0"/>
              <a:t> authentication dot1x default group radius</a:t>
            </a:r>
            <a:endParaRPr lang="en-US" sz="2000" dirty="0" smtClean="0"/>
          </a:p>
          <a:p>
            <a:r>
              <a:rPr lang="en-US" sz="2000" b="1" dirty="0" err="1" smtClean="0"/>
              <a:t>aaa</a:t>
            </a:r>
            <a:r>
              <a:rPr lang="en-US" sz="2000" b="1" dirty="0" smtClean="0"/>
              <a:t> authorization network default group radius</a:t>
            </a:r>
          </a:p>
          <a:p>
            <a:r>
              <a:rPr lang="en-US" sz="2000" b="1" dirty="0" err="1" smtClean="0"/>
              <a:t>aaa</a:t>
            </a:r>
            <a:r>
              <a:rPr lang="en-US" sz="2000" b="1" dirty="0" smtClean="0"/>
              <a:t> accounting dot1x default start-stop group radius</a:t>
            </a:r>
            <a:endParaRPr lang="en-US" sz="2000" dirty="0" smtClean="0"/>
          </a:p>
          <a:p>
            <a:r>
              <a:rPr lang="en-US" sz="2000" dirty="0" smtClean="0"/>
              <a:t>!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radius-server attribute </a:t>
            </a:r>
            <a:r>
              <a:rPr lang="en-US" sz="2000" b="1" dirty="0" err="1" smtClean="0">
                <a:solidFill>
                  <a:srgbClr val="7030A0"/>
                </a:solidFill>
              </a:rPr>
              <a:t>nas</a:t>
            </a:r>
            <a:r>
              <a:rPr lang="en-US" sz="2000" b="1" dirty="0" smtClean="0">
                <a:solidFill>
                  <a:srgbClr val="7030A0"/>
                </a:solidFill>
              </a:rPr>
              <a:t>-port format b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b="1" dirty="0" smtClean="0"/>
              <a:t>radius-server host 10.2.1.133 auth-port 1812 acct-port 1813 key </a:t>
            </a:r>
            <a:r>
              <a:rPr lang="en-US" sz="2000" b="1" dirty="0" err="1" smtClean="0"/>
              <a:t>xxxx</a:t>
            </a:r>
            <a:endParaRPr lang="en-US" sz="2000" dirty="0" smtClean="0"/>
          </a:p>
          <a:p>
            <a:r>
              <a:rPr lang="en-US" sz="2000" b="1" dirty="0" smtClean="0"/>
              <a:t>radius-server host 10.2.1.123 auth-port 1812 acct-port 1813 key </a:t>
            </a:r>
            <a:r>
              <a:rPr lang="en-US" sz="2000" b="1" dirty="0" err="1" smtClean="0"/>
              <a:t>xxxx</a:t>
            </a:r>
            <a:endParaRPr lang="en-US" sz="2000" dirty="0" smtClean="0"/>
          </a:p>
          <a:p>
            <a:r>
              <a:rPr lang="en-US" sz="2000" b="1" dirty="0" smtClean="0">
                <a:solidFill>
                  <a:srgbClr val="7030A0"/>
                </a:solidFill>
              </a:rPr>
              <a:t>radius-server </a:t>
            </a:r>
            <a:r>
              <a:rPr lang="en-US" sz="2000" b="1" dirty="0" err="1" smtClean="0">
                <a:solidFill>
                  <a:srgbClr val="7030A0"/>
                </a:solidFill>
              </a:rPr>
              <a:t>vsa</a:t>
            </a:r>
            <a:r>
              <a:rPr lang="en-US" sz="2000" b="1" dirty="0" smtClean="0">
                <a:solidFill>
                  <a:srgbClr val="7030A0"/>
                </a:solidFill>
              </a:rPr>
              <a:t> send accounting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b="1" dirty="0" smtClean="0">
                <a:solidFill>
                  <a:srgbClr val="7030A0"/>
                </a:solidFill>
              </a:rPr>
              <a:t>radius-server </a:t>
            </a:r>
            <a:r>
              <a:rPr lang="en-US" sz="2000" b="1" dirty="0" err="1" smtClean="0">
                <a:solidFill>
                  <a:srgbClr val="7030A0"/>
                </a:solidFill>
              </a:rPr>
              <a:t>vsa</a:t>
            </a:r>
            <a:r>
              <a:rPr lang="en-US" sz="2000" b="1" dirty="0" smtClean="0">
                <a:solidFill>
                  <a:srgbClr val="7030A0"/>
                </a:solidFill>
              </a:rPr>
              <a:t> send authentication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3503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Switch Configuration</a:t>
            </a:r>
            <a:br>
              <a:rPr lang="en-US" dirty="0" smtClean="0"/>
            </a:br>
            <a:r>
              <a:rPr lang="en-US" sz="3600" dirty="0" smtClean="0"/>
              <a:t>VLAN and Interface on IOS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1524000"/>
            <a:ext cx="6096000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vlan</a:t>
            </a:r>
            <a:r>
              <a:rPr lang="en-US" sz="2000" b="1" dirty="0" smtClean="0"/>
              <a:t> 301				</a:t>
            </a:r>
            <a:r>
              <a:rPr lang="nl-NL" sz="2000" dirty="0" smtClean="0"/>
              <a:t> </a:t>
            </a:r>
            <a:r>
              <a:rPr lang="nl-NL" sz="1600" dirty="0" smtClean="0"/>
              <a:t>(301 – 30X)</a:t>
            </a:r>
            <a:endParaRPr lang="en-US" sz="1600" dirty="0" smtClean="0"/>
          </a:p>
          <a:p>
            <a:r>
              <a:rPr lang="en-US" sz="2000" b="1" dirty="0" smtClean="0"/>
              <a:t>   name Student301		</a:t>
            </a:r>
            <a:endParaRPr lang="en-US" sz="1600" dirty="0" smtClean="0"/>
          </a:p>
          <a:p>
            <a:r>
              <a:rPr lang="en-US" sz="2000" b="1" dirty="0" err="1" smtClean="0">
                <a:solidFill>
                  <a:srgbClr val="7030A0"/>
                </a:solidFill>
              </a:rPr>
              <a:t>vlan</a:t>
            </a:r>
            <a:r>
              <a:rPr lang="en-US" sz="2000" b="1" dirty="0" smtClean="0">
                <a:solidFill>
                  <a:srgbClr val="7030A0"/>
                </a:solidFill>
              </a:rPr>
              <a:t> 321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b="1" dirty="0" smtClean="0">
                <a:solidFill>
                  <a:srgbClr val="7030A0"/>
                </a:solidFill>
              </a:rPr>
              <a:t>   name RESTRICTED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b="1" dirty="0" err="1" smtClean="0">
                <a:solidFill>
                  <a:schemeClr val="accent1"/>
                </a:solidFill>
              </a:rPr>
              <a:t>vlan</a:t>
            </a:r>
            <a:r>
              <a:rPr lang="en-US" sz="2000" b="1" dirty="0" smtClean="0">
                <a:solidFill>
                  <a:schemeClr val="accent1"/>
                </a:solidFill>
              </a:rPr>
              <a:t> 401</a:t>
            </a:r>
            <a:r>
              <a:rPr lang="en-US" sz="2000" b="1" dirty="0" smtClean="0"/>
              <a:t>				</a:t>
            </a:r>
            <a:r>
              <a:rPr lang="nl-NL" sz="2000" dirty="0" smtClean="0"/>
              <a:t> </a:t>
            </a:r>
            <a:r>
              <a:rPr lang="nl-NL" sz="1600" dirty="0" smtClean="0"/>
              <a:t>(401 – 40X)</a:t>
            </a:r>
            <a:endParaRPr lang="en-US" sz="1600" dirty="0" smtClean="0"/>
          </a:p>
          <a:p>
            <a:r>
              <a:rPr lang="en-US" sz="2000" b="1" dirty="0" smtClean="0">
                <a:solidFill>
                  <a:schemeClr val="accent1"/>
                </a:solidFill>
              </a:rPr>
              <a:t>   name Failed401</a:t>
            </a:r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000" b="1" dirty="0" err="1" smtClean="0">
                <a:solidFill>
                  <a:srgbClr val="7030A0"/>
                </a:solidFill>
              </a:rPr>
              <a:t>vlan</a:t>
            </a:r>
            <a:r>
              <a:rPr lang="en-US" sz="2000" b="1" dirty="0" smtClean="0">
                <a:solidFill>
                  <a:srgbClr val="7030A0"/>
                </a:solidFill>
              </a:rPr>
              <a:t> 502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b="1" dirty="0" smtClean="0">
                <a:solidFill>
                  <a:srgbClr val="7030A0"/>
                </a:solidFill>
              </a:rPr>
              <a:t>   name Instruction502</a:t>
            </a:r>
          </a:p>
          <a:p>
            <a:r>
              <a:rPr lang="en-US" sz="2000" b="1" dirty="0" smtClean="0"/>
              <a:t>!</a:t>
            </a:r>
          </a:p>
          <a:p>
            <a:r>
              <a:rPr lang="en-US" sz="2000" b="1" dirty="0" smtClean="0"/>
              <a:t>interface GigabitEthernet1/0/1</a:t>
            </a:r>
            <a:endParaRPr lang="en-US" sz="2000" dirty="0" smtClean="0"/>
          </a:p>
          <a:p>
            <a:r>
              <a:rPr lang="en-US" sz="2000" b="1" dirty="0" smtClean="0"/>
              <a:t>   </a:t>
            </a:r>
            <a:r>
              <a:rPr lang="en-US" sz="2000" b="1" dirty="0" err="1" smtClean="0"/>
              <a:t>switchport</a:t>
            </a:r>
            <a:r>
              <a:rPr lang="en-US" sz="2000" b="1" dirty="0" smtClean="0"/>
              <a:t> access </a:t>
            </a:r>
            <a:r>
              <a:rPr lang="en-US" sz="2000" b="1" dirty="0" err="1" smtClean="0"/>
              <a:t>vlan</a:t>
            </a:r>
            <a:r>
              <a:rPr lang="en-US" sz="2000" b="1" dirty="0" smtClean="0"/>
              <a:t> 301</a:t>
            </a:r>
            <a:endParaRPr lang="en-US" sz="2000" dirty="0" smtClean="0"/>
          </a:p>
          <a:p>
            <a:r>
              <a:rPr lang="en-US" sz="2000" b="1" dirty="0" smtClean="0"/>
              <a:t>   </a:t>
            </a:r>
            <a:r>
              <a:rPr lang="en-US" sz="2000" b="1" dirty="0" err="1" smtClean="0"/>
              <a:t>switchport</a:t>
            </a:r>
            <a:r>
              <a:rPr lang="en-US" sz="2000" b="1" dirty="0" smtClean="0"/>
              <a:t> mode access</a:t>
            </a:r>
            <a:endParaRPr lang="en-US" sz="2000" dirty="0" smtClean="0"/>
          </a:p>
          <a:p>
            <a:r>
              <a:rPr lang="en-US" sz="2000" b="1" dirty="0" smtClean="0">
                <a:solidFill>
                  <a:schemeClr val="accent1"/>
                </a:solidFill>
              </a:rPr>
              <a:t>   dot1x auth-fail </a:t>
            </a:r>
            <a:r>
              <a:rPr lang="en-US" sz="2000" b="1" dirty="0" err="1" smtClean="0">
                <a:solidFill>
                  <a:schemeClr val="accent1"/>
                </a:solidFill>
              </a:rPr>
              <a:t>vlan</a:t>
            </a:r>
            <a:r>
              <a:rPr lang="en-US" sz="2000" b="1" dirty="0" smtClean="0">
                <a:solidFill>
                  <a:schemeClr val="accent1"/>
                </a:solidFill>
              </a:rPr>
              <a:t> 401</a:t>
            </a:r>
            <a:endParaRPr lang="en-US" sz="2000" dirty="0" smtClean="0">
              <a:solidFill>
                <a:schemeClr val="accent1"/>
              </a:solidFill>
            </a:endParaRPr>
          </a:p>
          <a:p>
            <a:endParaRPr lang="en-US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3503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4648200" y="4114800"/>
            <a:ext cx="1828800" cy="685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95800" y="2667000"/>
            <a:ext cx="3048000" cy="1293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6"/>
          <p:cNvGraphicFramePr>
            <a:graphicFrameLocks noChangeAspect="1"/>
          </p:cNvGraphicFramePr>
          <p:nvPr/>
        </p:nvGraphicFramePr>
        <p:xfrm>
          <a:off x="1524000" y="3124200"/>
          <a:ext cx="3535680" cy="1828800"/>
        </p:xfrm>
        <a:graphic>
          <a:graphicData uri="http://schemas.openxmlformats.org/presentationml/2006/ole">
            <p:oleObj spid="_x0000_s2056" name="Visio" r:id="rId3" imgW="3933063" imgH="1704213" progId="Visio.Drawing.11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 and VLANs</a:t>
            </a:r>
            <a:br>
              <a:rPr lang="en-US" dirty="0" smtClean="0"/>
            </a:br>
            <a:r>
              <a:rPr lang="en-US" sz="3600" dirty="0" smtClean="0"/>
              <a:t>Student VLAN</a:t>
            </a:r>
            <a:endParaRPr lang="en-US" sz="3600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12573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14400" y="1447800"/>
          <a:ext cx="981075" cy="1125538"/>
        </p:xfrm>
        <a:graphic>
          <a:graphicData uri="http://schemas.openxmlformats.org/presentationml/2006/ole">
            <p:oleObj spid="_x0000_s2051" name="Visio" r:id="rId5" imgW="981075" imgH="1125855" progId="Visio.Drawing.11">
              <p:embed/>
            </p:oleObj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4133850" y="-171450"/>
            <a:ext cx="419100" cy="4267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20193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17145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VLAN 30X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137160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4724400" y="4419600"/>
          <a:ext cx="4191000" cy="2167759"/>
        </p:xfrm>
        <a:graphic>
          <a:graphicData uri="http://schemas.openxmlformats.org/presentationml/2006/ole">
            <p:oleObj spid="_x0000_s2054" name="Visio" r:id="rId6" imgW="3933063" imgH="1704213" progId="Visio.Drawing.11">
              <p:embed/>
            </p:oleObj>
          </a:graphicData>
        </a:graphic>
      </p:graphicFrame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2590800"/>
            <a:ext cx="96990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429000" y="25146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Authenticated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4495800" y="2667000"/>
            <a:ext cx="3048000" cy="1293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 and VLANs </a:t>
            </a:r>
            <a:r>
              <a:rPr lang="en-US" sz="2700" dirty="0" smtClean="0"/>
              <a:t>(cont.)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>Fail VLAN</a:t>
            </a:r>
            <a:endParaRPr lang="en-US" sz="3600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12573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14400" y="1447800"/>
          <a:ext cx="981075" cy="1125538"/>
        </p:xfrm>
        <a:graphic>
          <a:graphicData uri="http://schemas.openxmlformats.org/presentationml/2006/ole">
            <p:oleObj spid="_x0000_s47106" name="Visio" r:id="rId4" imgW="981075" imgH="1125855" progId="Visio.Drawing.11">
              <p:embed/>
            </p:oleObj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4133850" y="-171450"/>
            <a:ext cx="419100" cy="4267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20193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17145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VLAN 40X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137160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251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Failed to Authenticate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914400" y="2971800"/>
            <a:ext cx="7239000" cy="3733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2971800"/>
            <a:ext cx="7239000" cy="36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4495800" y="2667000"/>
            <a:ext cx="3048000" cy="1293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 and VLANs </a:t>
            </a:r>
            <a:r>
              <a:rPr lang="en-US" sz="2400" dirty="0" smtClean="0"/>
              <a:t>(cont.)</a:t>
            </a:r>
            <a:br>
              <a:rPr lang="en-US" sz="2400" dirty="0" smtClean="0"/>
            </a:br>
            <a:r>
              <a:rPr lang="en-US" sz="3600" dirty="0" smtClean="0"/>
              <a:t>Instructions VLAN</a:t>
            </a:r>
            <a:endParaRPr lang="en-US" sz="3600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12573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52400" y="1828800"/>
          <a:ext cx="981075" cy="1125538"/>
        </p:xfrm>
        <a:graphic>
          <a:graphicData uri="http://schemas.openxmlformats.org/presentationml/2006/ole">
            <p:oleObj spid="_x0000_s5122" name="Visio" r:id="rId4" imgW="981075" imgH="1125855" progId="Visio.Drawing.11">
              <p:embed/>
            </p:oleObj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4133850" y="-171450"/>
            <a:ext cx="419100" cy="4267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20193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17145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VLAN 502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137160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62200" y="22860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Configure Wireless Supplicant</a:t>
            </a:r>
          </a:p>
          <a:p>
            <a:pPr algn="ctr"/>
            <a:r>
              <a:rPr lang="en-US" sz="2400" dirty="0" smtClean="0"/>
              <a:t>SSID dhwInstructions</a:t>
            </a:r>
            <a:endParaRPr lang="en-US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3048000"/>
            <a:ext cx="5791200" cy="359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1447800"/>
            <a:ext cx="1038225" cy="8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Security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(cont.)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828800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WebSense </a:t>
            </a:r>
            <a:r>
              <a:rPr lang="en-US" sz="3200" dirty="0" err="1" smtClean="0">
                <a:solidFill>
                  <a:srgbClr val="C00000"/>
                </a:solidFill>
              </a:rPr>
              <a:t>WebFilter</a:t>
            </a:r>
            <a:r>
              <a:rPr lang="en-US" sz="3200" dirty="0" smtClean="0"/>
              <a:t> </a:t>
            </a:r>
            <a:r>
              <a:rPr lang="en-US" sz="2800" dirty="0" smtClean="0"/>
              <a:t>(7.0.1)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3200" dirty="0" smtClean="0"/>
              <a:t>Audible Magic </a:t>
            </a:r>
            <a:r>
              <a:rPr lang="en-US" sz="3200" dirty="0" smtClean="0">
                <a:solidFill>
                  <a:srgbClr val="C00000"/>
                </a:solidFill>
              </a:rPr>
              <a:t>CopySense</a:t>
            </a:r>
            <a:r>
              <a:rPr lang="en-US" sz="2800" dirty="0" smtClean="0"/>
              <a:t> (4.1)</a:t>
            </a:r>
            <a:r>
              <a:rPr lang="en-US" sz="32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Identity Finder </a:t>
            </a:r>
            <a:r>
              <a:rPr lang="en-US" sz="3200" dirty="0" smtClean="0">
                <a:solidFill>
                  <a:srgbClr val="C00000"/>
                </a:solidFill>
              </a:rPr>
              <a:t>Enterprise, DB and Web search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Tenable </a:t>
            </a:r>
            <a:r>
              <a:rPr lang="en-US" sz="3200" dirty="0" smtClean="0">
                <a:solidFill>
                  <a:srgbClr val="C00000"/>
                </a:solidFill>
              </a:rPr>
              <a:t>Nessus</a:t>
            </a:r>
            <a:r>
              <a:rPr lang="en-US" sz="3200" dirty="0" smtClean="0"/>
              <a:t> </a:t>
            </a:r>
            <a:r>
              <a:rPr lang="en-US" sz="2800" dirty="0" smtClean="0"/>
              <a:t>(3.2.1) </a:t>
            </a:r>
            <a:r>
              <a:rPr lang="en-US" sz="3200" dirty="0" smtClean="0"/>
              <a:t>with </a:t>
            </a:r>
            <a:r>
              <a:rPr lang="en-US" sz="3200" dirty="0" err="1" smtClean="0">
                <a:solidFill>
                  <a:srgbClr val="C00000"/>
                </a:solidFill>
              </a:rPr>
              <a:t>Nessquik</a:t>
            </a:r>
            <a:endParaRPr lang="en-US" sz="3200" dirty="0" smtClean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SourceFire 3500 </a:t>
            </a:r>
            <a:r>
              <a:rPr lang="en-US" sz="3200" dirty="0" smtClean="0">
                <a:solidFill>
                  <a:srgbClr val="C00000"/>
                </a:solidFill>
              </a:rPr>
              <a:t>IPS</a:t>
            </a:r>
            <a:r>
              <a:rPr lang="en-US" sz="3200" dirty="0" smtClean="0"/>
              <a:t> </a:t>
            </a:r>
            <a:r>
              <a:rPr lang="en-US" sz="2800" dirty="0" smtClean="0"/>
              <a:t>(4.8.0.3)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3200" dirty="0" smtClean="0"/>
              <a:t>Road Map: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/>
              <a:t> Add OSSEC HIDS for employee computers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/>
              <a:t> Add Cisco NAC for employee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2590800" y="2209800"/>
            <a:ext cx="1752600" cy="1600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3124200" y="2286000"/>
            <a:ext cx="1600200" cy="15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5105400" y="2362200"/>
            <a:ext cx="1295400" cy="1295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6172200" y="3276600"/>
          <a:ext cx="1143000" cy="2016440"/>
        </p:xfrm>
        <a:graphic>
          <a:graphicData uri="http://schemas.openxmlformats.org/presentationml/2006/ole">
            <p:oleObj spid="_x0000_s28674" name="Visio" r:id="rId4" imgW="706755" imgH="1246632" progId="Visio.Drawing.11">
              <p:embed/>
            </p:oleObj>
          </a:graphicData>
        </a:graphic>
      </p:graphicFrame>
      <p:cxnSp>
        <p:nvCxnSpPr>
          <p:cNvPr id="26" name="Straight Connector 25"/>
          <p:cNvCxnSpPr/>
          <p:nvPr/>
        </p:nvCxnSpPr>
        <p:spPr>
          <a:xfrm rot="10800000">
            <a:off x="2743200" y="1905000"/>
            <a:ext cx="3810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 descr="400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10668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304800" y="1066800"/>
          <a:ext cx="2514600" cy="1301116"/>
        </p:xfrm>
        <a:graphic>
          <a:graphicData uri="http://schemas.openxmlformats.org/presentationml/2006/ole">
            <p:oleObj spid="_x0000_s28676" name="Visio" r:id="rId6" imgW="3933063" imgH="1704213" progId="Visio.Drawing.11">
              <p:embed/>
            </p:oleObj>
          </a:graphicData>
        </a:graphic>
      </p:graphicFrame>
      <p:pic>
        <p:nvPicPr>
          <p:cNvPr id="3" name="Picture 2" descr="I70-6084P"/>
          <p:cNvPicPr>
            <a:picLocks noChangeAspect="1" noChangeArrowheads="1"/>
          </p:cNvPicPr>
          <p:nvPr/>
        </p:nvPicPr>
        <p:blipFill>
          <a:blip r:embed="rId7"/>
          <a:srcRect l="5436" t="42546" r="4870" b="18775"/>
          <a:stretch>
            <a:fillRect/>
          </a:stretch>
        </p:blipFill>
        <p:spPr bwMode="auto">
          <a:xfrm>
            <a:off x="1295400" y="3810000"/>
            <a:ext cx="2971800" cy="90054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800600" y="5288340"/>
            <a:ext cx="420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 CopySense generates reports:</a:t>
            </a:r>
          </a:p>
          <a:p>
            <a:pPr lvl="1"/>
            <a:r>
              <a:rPr lang="en-US" sz="2400" dirty="0" smtClean="0"/>
              <a:t>File Sharing (Seeding)</a:t>
            </a:r>
          </a:p>
          <a:p>
            <a:pPr lvl="1"/>
            <a:r>
              <a:rPr lang="en-US" sz="2400" dirty="0" smtClean="0"/>
              <a:t>Copyrighted</a:t>
            </a:r>
          </a:p>
          <a:p>
            <a:pPr lvl="1"/>
            <a:r>
              <a:rPr lang="en-US" sz="2400" dirty="0" smtClean="0"/>
              <a:t>Encrypted P2P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914400" y="3429000"/>
            <a:ext cx="153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Monitor Port</a:t>
            </a:r>
            <a:endParaRPr lang="en-US" sz="20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429000" y="1295400"/>
            <a:ext cx="2590800" cy="1588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2514600" y="2438400"/>
            <a:ext cx="13716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10000" y="3429000"/>
            <a:ext cx="1450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Control Port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0" y="4724400"/>
            <a:ext cx="240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CopySense Appliance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15000" y="4724400"/>
            <a:ext cx="1825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DHNet Program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505200" y="2590800"/>
            <a:ext cx="2667000" cy="1143000"/>
            <a:chOff x="3505200" y="2590800"/>
            <a:chExt cx="2667000" cy="1143000"/>
          </a:xfrm>
        </p:grpSpPr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3505200" y="2590800"/>
              <a:ext cx="1143000" cy="1143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H="1">
              <a:off x="5181600" y="2667000"/>
              <a:ext cx="990600" cy="990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2209800" y="2209800"/>
            <a:ext cx="164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Spanning Port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95600" y="26670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1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24400" y="2743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2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8600" y="5334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Spanning Port sends all DHNet traffic to and from Internet to CopySense appliance.</a:t>
            </a:r>
          </a:p>
        </p:txBody>
      </p:sp>
      <p:graphicFrame>
        <p:nvGraphicFramePr>
          <p:cNvPr id="65" name="Object 4"/>
          <p:cNvGraphicFramePr>
            <a:graphicFrameLocks noChangeAspect="1"/>
          </p:cNvGraphicFramePr>
          <p:nvPr/>
        </p:nvGraphicFramePr>
        <p:xfrm>
          <a:off x="6324600" y="1143000"/>
          <a:ext cx="2514600" cy="1301116"/>
        </p:xfrm>
        <a:graphic>
          <a:graphicData uri="http://schemas.openxmlformats.org/presentationml/2006/ole">
            <p:oleObj spid="_x0000_s28677" name="Visio" r:id="rId8" imgW="3933063" imgH="1704213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5" grpId="0"/>
      <p:bldP spid="56" grpId="0"/>
      <p:bldP spid="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</a:t>
            </a:r>
            <a:br>
              <a:rPr lang="en-US" dirty="0" smtClean="0"/>
            </a:br>
            <a:r>
              <a:rPr lang="en-US" sz="3600" dirty="0" smtClean="0"/>
              <a:t>DHNet Program</a:t>
            </a:r>
            <a:endParaRPr lang="en-US" sz="3600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838200" y="1828800"/>
            <a:ext cx="1981200" cy="6858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CopySense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2766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DHCP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7200" y="47244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User to </a:t>
            </a:r>
          </a:p>
          <a:p>
            <a:pPr algn="ctr"/>
            <a:r>
              <a:rPr lang="en-US" dirty="0" smtClean="0"/>
              <a:t>Restricted Group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48006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Device</a:t>
            </a:r>
          </a:p>
          <a:p>
            <a:pPr algn="ctr"/>
            <a:r>
              <a:rPr lang="en-US" dirty="0" smtClean="0"/>
              <a:t>Table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7200" y="22860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Radius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0" y="19050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Bounce / Re-authenticate 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0" y="33528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Create Case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0" y="47244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 Email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2667000"/>
            <a:ext cx="118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IP Address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4114800"/>
            <a:ext cx="146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Address</a:t>
            </a:r>
          </a:p>
          <a:p>
            <a:r>
              <a:rPr lang="en-US" b="1" dirty="0" smtClean="0"/>
              <a:t>MAC Address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5638800"/>
            <a:ext cx="1869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Address</a:t>
            </a:r>
          </a:p>
          <a:p>
            <a:r>
              <a:rPr lang="en-US" dirty="0" smtClean="0"/>
              <a:t>MAC Address</a:t>
            </a:r>
          </a:p>
          <a:p>
            <a:r>
              <a:rPr lang="en-US" b="1" dirty="0" smtClean="0"/>
              <a:t>Switch IP Address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3200400"/>
            <a:ext cx="18969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Address</a:t>
            </a:r>
          </a:p>
          <a:p>
            <a:r>
              <a:rPr lang="en-US" dirty="0" smtClean="0"/>
              <a:t>MAC Address</a:t>
            </a:r>
          </a:p>
          <a:p>
            <a:r>
              <a:rPr lang="en-US" dirty="0" smtClean="0"/>
              <a:t>Switch IP Address</a:t>
            </a:r>
          </a:p>
          <a:p>
            <a:r>
              <a:rPr lang="en-US" b="1" dirty="0" smtClean="0"/>
              <a:t>Port ID</a:t>
            </a:r>
          </a:p>
          <a:p>
            <a:r>
              <a:rPr lang="en-US" b="1" dirty="0" smtClean="0"/>
              <a:t>User Name </a:t>
            </a:r>
            <a:endParaRPr lang="en-US" b="1" dirty="0"/>
          </a:p>
        </p:txBody>
      </p:sp>
      <p:cxnSp>
        <p:nvCxnSpPr>
          <p:cNvPr id="15" name="Straight Arrow Connector 14"/>
          <p:cNvCxnSpPr>
            <a:endCxn id="4" idx="0"/>
          </p:cNvCxnSpPr>
          <p:nvPr/>
        </p:nvCxnSpPr>
        <p:spPr>
          <a:xfrm rot="5400000">
            <a:off x="1447800" y="2895600"/>
            <a:ext cx="7620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1448594" y="4418806"/>
            <a:ext cx="7620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5" idx="0"/>
          </p:cNvCxnSpPr>
          <p:nvPr/>
        </p:nvCxnSpPr>
        <p:spPr>
          <a:xfrm rot="5400000">
            <a:off x="4344194" y="3885406"/>
            <a:ext cx="1676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2"/>
            <a:endCxn id="9" idx="0"/>
          </p:cNvCxnSpPr>
          <p:nvPr/>
        </p:nvCxnSpPr>
        <p:spPr>
          <a:xfrm rot="5400000">
            <a:off x="7429500" y="3009900"/>
            <a:ext cx="6858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0" idx="0"/>
          </p:cNvCxnSpPr>
          <p:nvPr/>
        </p:nvCxnSpPr>
        <p:spPr>
          <a:xfrm rot="5400000">
            <a:off x="7468394" y="4418806"/>
            <a:ext cx="609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828006" y="1600200"/>
            <a:ext cx="3354388" cy="4344988"/>
            <a:chOff x="1523206" y="1600200"/>
            <a:chExt cx="3354388" cy="4344988"/>
          </a:xfrm>
        </p:grpSpPr>
        <p:cxnSp>
          <p:nvCxnSpPr>
            <p:cNvPr id="51" name="Straight Connector 50"/>
            <p:cNvCxnSpPr>
              <a:stCxn id="6" idx="2"/>
            </p:cNvCxnSpPr>
            <p:nvPr/>
          </p:nvCxnSpPr>
          <p:spPr>
            <a:xfrm rot="5400000">
              <a:off x="1333500" y="5753100"/>
              <a:ext cx="3810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0" y="5943600"/>
              <a:ext cx="12192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571500" y="3771900"/>
              <a:ext cx="43434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743200" y="1600200"/>
              <a:ext cx="21336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endCxn id="7" idx="0"/>
            </p:cNvCxnSpPr>
            <p:nvPr/>
          </p:nvCxnSpPr>
          <p:spPr>
            <a:xfrm rot="5400000">
              <a:off x="4533900" y="1943100"/>
              <a:ext cx="6858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181599" y="1447800"/>
            <a:ext cx="2592065" cy="4426283"/>
            <a:chOff x="4876799" y="1447800"/>
            <a:chExt cx="2592065" cy="4426283"/>
          </a:xfrm>
        </p:grpSpPr>
        <p:cxnSp>
          <p:nvCxnSpPr>
            <p:cNvPr id="63" name="Straight Connector 62"/>
            <p:cNvCxnSpPr/>
            <p:nvPr/>
          </p:nvCxnSpPr>
          <p:spPr>
            <a:xfrm rot="5400000">
              <a:off x="4683590" y="5679610"/>
              <a:ext cx="387682" cy="126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876800" y="5867400"/>
              <a:ext cx="11430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810646" y="3656954"/>
              <a:ext cx="4419572" cy="126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19800" y="1447800"/>
              <a:ext cx="14478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8" idx="0"/>
            </p:cNvCxnSpPr>
            <p:nvPr/>
          </p:nvCxnSpPr>
          <p:spPr>
            <a:xfrm rot="5400000">
              <a:off x="7239632" y="1675768"/>
              <a:ext cx="457200" cy="12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3200400" y="5410200"/>
            <a:ext cx="1831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Switch IP Address</a:t>
            </a:r>
          </a:p>
          <a:p>
            <a:r>
              <a:rPr lang="en-US" dirty="0" smtClean="0"/>
              <a:t>Port ID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</a:t>
            </a:r>
            <a:br>
              <a:rPr lang="en-US" dirty="0" smtClean="0"/>
            </a:br>
            <a:r>
              <a:rPr lang="en-US" sz="3600" dirty="0" smtClean="0"/>
              <a:t>DHNet Program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762000" y="1828800"/>
            <a:ext cx="1981200" cy="6858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CopySense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2766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DHCP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8006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Device</a:t>
            </a:r>
          </a:p>
          <a:p>
            <a:pPr algn="ctr"/>
            <a:r>
              <a:rPr lang="en-US" dirty="0" smtClean="0"/>
              <a:t>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2667000"/>
            <a:ext cx="118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IP Address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4114800"/>
            <a:ext cx="146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Address</a:t>
            </a:r>
          </a:p>
          <a:p>
            <a:r>
              <a:rPr lang="en-US" b="1" dirty="0" smtClean="0"/>
              <a:t>MAC Address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638800"/>
            <a:ext cx="1869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Address</a:t>
            </a:r>
          </a:p>
          <a:p>
            <a:r>
              <a:rPr lang="en-US" dirty="0" smtClean="0"/>
              <a:t>MAC Address</a:t>
            </a:r>
          </a:p>
          <a:p>
            <a:r>
              <a:rPr lang="en-US" b="1" dirty="0" smtClean="0"/>
              <a:t>Switch IP Address</a:t>
            </a:r>
            <a:endParaRPr lang="en-US" b="1" dirty="0"/>
          </a:p>
        </p:txBody>
      </p:sp>
      <p:cxnSp>
        <p:nvCxnSpPr>
          <p:cNvPr id="15" name="Straight Arrow Connector 14"/>
          <p:cNvCxnSpPr>
            <a:endCxn id="4" idx="0"/>
          </p:cNvCxnSpPr>
          <p:nvPr/>
        </p:nvCxnSpPr>
        <p:spPr>
          <a:xfrm rot="5400000">
            <a:off x="1371600" y="2895600"/>
            <a:ext cx="7620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1372394" y="4418806"/>
            <a:ext cx="7620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70-6084P"/>
          <p:cNvPicPr>
            <a:picLocks noChangeAspect="1" noChangeArrowheads="1"/>
          </p:cNvPicPr>
          <p:nvPr/>
        </p:nvPicPr>
        <p:blipFill>
          <a:blip r:embed="rId4"/>
          <a:srcRect l="5436" t="42546" r="4870" b="18775"/>
          <a:stretch>
            <a:fillRect/>
          </a:stretch>
        </p:blipFill>
        <p:spPr bwMode="auto">
          <a:xfrm>
            <a:off x="5257800" y="1752601"/>
            <a:ext cx="2514601" cy="7620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5486400" y="2667000"/>
            <a:ext cx="240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CopySense Appliance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819400" y="1524000"/>
            <a:ext cx="2316275" cy="382588"/>
            <a:chOff x="2819400" y="1524000"/>
            <a:chExt cx="2316275" cy="382588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2895600" y="1905000"/>
              <a:ext cx="16764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819400" y="1524000"/>
              <a:ext cx="23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Query every 5 minutes</a:t>
              </a:r>
              <a:endParaRPr lang="en-US" dirty="0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rot="10800000">
            <a:off x="2895600" y="2057400"/>
            <a:ext cx="1676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71800" y="2057400"/>
            <a:ext cx="1674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of Violation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Copyright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File sharing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Encrypted P2P</a:t>
            </a:r>
            <a:endParaRPr lang="en-US" dirty="0"/>
          </a:p>
        </p:txBody>
      </p:sp>
      <p:graphicFrame>
        <p:nvGraphicFramePr>
          <p:cNvPr id="40" name="Object 2"/>
          <p:cNvGraphicFramePr>
            <a:graphicFrameLocks noChangeAspect="1"/>
          </p:cNvGraphicFramePr>
          <p:nvPr/>
        </p:nvGraphicFramePr>
        <p:xfrm>
          <a:off x="7848600" y="3352799"/>
          <a:ext cx="1143000" cy="2016440"/>
        </p:xfrm>
        <a:graphic>
          <a:graphicData uri="http://schemas.openxmlformats.org/presentationml/2006/ole">
            <p:oleObj spid="_x0000_s44034" name="Visio" r:id="rId5" imgW="706755" imgH="1246632" progId="Visio.Drawing.11">
              <p:embed/>
            </p:oleObj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391400" y="4876799"/>
            <a:ext cx="1564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DHCP </a:t>
            </a:r>
            <a:r>
              <a:rPr lang="en-US" dirty="0" smtClean="0"/>
              <a:t>(Tailing)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6096000" y="3429000"/>
          <a:ext cx="1066800" cy="1906568"/>
        </p:xfrm>
        <a:graphic>
          <a:graphicData uri="http://schemas.openxmlformats.org/presentationml/2006/ole">
            <p:oleObj spid="_x0000_s44035" name="Visio" r:id="rId6" imgW="694182" imgH="1240155" progId="Visio.Drawing.11">
              <p:embed/>
            </p:oleObj>
          </a:graphicData>
        </a:graphic>
      </p:graphicFrame>
      <p:cxnSp>
        <p:nvCxnSpPr>
          <p:cNvPr id="43" name="Straight Arrow Connector 42"/>
          <p:cNvCxnSpPr/>
          <p:nvPr/>
        </p:nvCxnSpPr>
        <p:spPr>
          <a:xfrm>
            <a:off x="7162800" y="3810000"/>
            <a:ext cx="609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>
            <a:off x="7162800" y="3962400"/>
            <a:ext cx="609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0800000" flipV="1">
            <a:off x="2895600" y="3810000"/>
            <a:ext cx="1676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2819400" y="3276600"/>
            <a:ext cx="1752600" cy="382588"/>
            <a:chOff x="2819400" y="3276600"/>
            <a:chExt cx="1752600" cy="382588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2895600" y="3657600"/>
              <a:ext cx="16764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819400" y="3276600"/>
              <a:ext cx="1742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Query MAC of IP</a:t>
              </a:r>
              <a:endParaRPr lang="en-US" dirty="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895600" y="3810000"/>
            <a:ext cx="149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 Address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953000" y="3581400"/>
            <a:ext cx="1143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DHCP Log     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96000" y="487679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My SQL</a:t>
            </a:r>
            <a:endParaRPr lang="en-US" dirty="0" smtClean="0"/>
          </a:p>
        </p:txBody>
      </p:sp>
      <p:sp>
        <p:nvSpPr>
          <p:cNvPr id="77" name="TextBox 76"/>
          <p:cNvSpPr txBox="1"/>
          <p:nvPr/>
        </p:nvSpPr>
        <p:spPr>
          <a:xfrm>
            <a:off x="4648200" y="4419600"/>
            <a:ext cx="144779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Tables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Device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Subnet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Association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rot="10800000">
            <a:off x="2895600" y="5181600"/>
            <a:ext cx="1676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2743200" y="4648200"/>
            <a:ext cx="1905906" cy="382588"/>
            <a:chOff x="2743200" y="4648200"/>
            <a:chExt cx="1905906" cy="382588"/>
          </a:xfrm>
        </p:grpSpPr>
        <p:cxnSp>
          <p:nvCxnSpPr>
            <p:cNvPr id="80" name="Straight Arrow Connector 79"/>
            <p:cNvCxnSpPr/>
            <p:nvPr/>
          </p:nvCxnSpPr>
          <p:spPr>
            <a:xfrm>
              <a:off x="2895600" y="5029200"/>
              <a:ext cx="16764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743200" y="4648200"/>
              <a:ext cx="1905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Query IP of Switch</a:t>
              </a:r>
              <a:endParaRPr lang="en-US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819400" y="5181600"/>
            <a:ext cx="183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IP Address</a:t>
            </a:r>
            <a:endParaRPr lang="en-US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1486694" y="5828506"/>
            <a:ext cx="533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9" grpId="0"/>
      <p:bldP spid="72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09600" y="1828800"/>
            <a:ext cx="80968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Student Affairs Departments HRE Supports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2286000"/>
            <a:ext cx="495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 Vice President Office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Dean of Students Office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Off Campus Life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Multicultural Affairs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Student Legal Services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err="1" smtClean="0"/>
              <a:t>RecSports</a:t>
            </a: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Counseling Center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</a:t>
            </a:r>
            <a:br>
              <a:rPr lang="en-US" dirty="0" smtClean="0"/>
            </a:br>
            <a:r>
              <a:rPr lang="en-US" sz="3600" dirty="0" smtClean="0"/>
              <a:t>DHNet Program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219200" y="41148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User to </a:t>
            </a:r>
          </a:p>
          <a:p>
            <a:pPr algn="ctr"/>
            <a:r>
              <a:rPr lang="en-US" dirty="0" smtClean="0"/>
              <a:t>Restricted Group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18288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Radius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2667000"/>
            <a:ext cx="18969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Address</a:t>
            </a:r>
          </a:p>
          <a:p>
            <a:r>
              <a:rPr lang="en-US" dirty="0" smtClean="0"/>
              <a:t>MAC Address</a:t>
            </a:r>
          </a:p>
          <a:p>
            <a:r>
              <a:rPr lang="en-US" dirty="0" smtClean="0"/>
              <a:t>Switch IP Address</a:t>
            </a:r>
          </a:p>
          <a:p>
            <a:r>
              <a:rPr lang="en-US" b="1" dirty="0" smtClean="0"/>
              <a:t>Port ID</a:t>
            </a:r>
          </a:p>
          <a:p>
            <a:r>
              <a:rPr lang="en-US" b="1" dirty="0" smtClean="0"/>
              <a:t>User Name 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1372394" y="3352006"/>
            <a:ext cx="15240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2400" y="4724400"/>
            <a:ext cx="1831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Switch IP Address</a:t>
            </a:r>
          </a:p>
          <a:p>
            <a:r>
              <a:rPr lang="en-US" dirty="0" smtClean="0"/>
              <a:t>Port ID </a:t>
            </a:r>
            <a:endParaRPr lang="en-US" dirty="0"/>
          </a:p>
        </p:txBody>
      </p:sp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5715000" y="2362200"/>
          <a:ext cx="1066800" cy="1906568"/>
        </p:xfrm>
        <a:graphic>
          <a:graphicData uri="http://schemas.openxmlformats.org/presentationml/2006/ole">
            <p:oleObj spid="_x0000_s45059" name="Visio" r:id="rId3" imgW="694182" imgH="1240155" progId="Visio.Drawing.11">
              <p:embed/>
            </p:oleObj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rot="10800000">
            <a:off x="6781800" y="2895599"/>
            <a:ext cx="609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15000" y="380999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My SQL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4495800" y="1981200"/>
            <a:ext cx="1142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Table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radacct</a:t>
            </a:r>
            <a:endParaRPr lang="en-US" dirty="0" smtClean="0"/>
          </a:p>
        </p:txBody>
      </p:sp>
      <p:pic>
        <p:nvPicPr>
          <p:cNvPr id="41" name="Picture 11" descr="40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2209800"/>
            <a:ext cx="1752600" cy="1372366"/>
          </a:xfrm>
          <a:prstGeom prst="rect">
            <a:avLst/>
          </a:prstGeom>
          <a:noFill/>
        </p:spPr>
      </p:pic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7696200" y="4876800"/>
          <a:ext cx="981075" cy="1125538"/>
        </p:xfrm>
        <a:graphic>
          <a:graphicData uri="http://schemas.openxmlformats.org/presentationml/2006/ole">
            <p:oleObj spid="_x0000_s45060" name="Visio" r:id="rId5" imgW="981075" imgH="1125855" progId="Visio.Drawing.11">
              <p:embed/>
            </p:oleObj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705600" y="1752600"/>
            <a:ext cx="197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Accounting Startup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User name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Port ID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16200000" flipV="1">
            <a:off x="7696994" y="4190206"/>
            <a:ext cx="1676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86600" y="3810000"/>
            <a:ext cx="148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</a:t>
            </a:r>
          </a:p>
          <a:p>
            <a:r>
              <a:rPr lang="en-US" dirty="0" smtClean="0"/>
              <a:t>Authenticates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495800" y="4114800"/>
            <a:ext cx="1295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Table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usergroup</a:t>
            </a:r>
            <a:endParaRPr lang="en-US" dirty="0" smtClean="0"/>
          </a:p>
        </p:txBody>
      </p:sp>
      <p:cxnSp>
        <p:nvCxnSpPr>
          <p:cNvPr id="49" name="Straight Arrow Connector 48"/>
          <p:cNvCxnSpPr/>
          <p:nvPr/>
        </p:nvCxnSpPr>
        <p:spPr>
          <a:xfrm rot="10800000" flipV="1">
            <a:off x="3124200" y="2362200"/>
            <a:ext cx="1295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3124200" y="1828800"/>
            <a:ext cx="1295400" cy="382588"/>
            <a:chOff x="3124200" y="1828800"/>
            <a:chExt cx="1295400" cy="382588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3124200" y="2209800"/>
              <a:ext cx="12954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3352800" y="1828800"/>
              <a:ext cx="76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Query</a:t>
              </a:r>
              <a:endParaRPr lang="en-US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200400" y="2438400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ID</a:t>
            </a:r>
          </a:p>
          <a:p>
            <a:r>
              <a:rPr lang="en-US" dirty="0" smtClean="0"/>
              <a:t>User Name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3124200" y="4038600"/>
            <a:ext cx="1295400" cy="382588"/>
            <a:chOff x="3124200" y="4038600"/>
            <a:chExt cx="1295400" cy="382588"/>
          </a:xfrm>
        </p:grpSpPr>
        <p:cxnSp>
          <p:nvCxnSpPr>
            <p:cNvPr id="70" name="Straight Arrow Connector 69"/>
            <p:cNvCxnSpPr/>
            <p:nvPr/>
          </p:nvCxnSpPr>
          <p:spPr>
            <a:xfrm>
              <a:off x="3124200" y="4419600"/>
              <a:ext cx="12954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3352800" y="4038600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User ID</a:t>
              </a:r>
              <a:endParaRPr lang="en-US" dirty="0"/>
            </a:p>
          </p:txBody>
        </p:sp>
      </p:grpSp>
      <p:cxnSp>
        <p:nvCxnSpPr>
          <p:cNvPr id="75" name="Straight Arrow Connector 74"/>
          <p:cNvCxnSpPr/>
          <p:nvPr/>
        </p:nvCxnSpPr>
        <p:spPr>
          <a:xfrm rot="5400000">
            <a:off x="1753394" y="5257006"/>
            <a:ext cx="7620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</a:t>
            </a:r>
            <a:br>
              <a:rPr lang="en-US" dirty="0" smtClean="0"/>
            </a:br>
            <a:r>
              <a:rPr lang="en-US" sz="3600" dirty="0" smtClean="0"/>
              <a:t>DHNet Program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04800" y="19812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Bounce / Re-authenticate Port</a:t>
            </a:r>
          </a:p>
        </p:txBody>
      </p:sp>
      <p:pic>
        <p:nvPicPr>
          <p:cNvPr id="33" name="Picture 11" descr="4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1676400"/>
            <a:ext cx="1752600" cy="1372366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2362200" y="2438400"/>
            <a:ext cx="3480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port disable m/p</a:t>
            </a:r>
          </a:p>
          <a:p>
            <a:r>
              <a:rPr lang="en-US" dirty="0" smtClean="0"/>
              <a:t>set port enable m/p</a:t>
            </a:r>
          </a:p>
          <a:p>
            <a:r>
              <a:rPr lang="en-US" dirty="0" smtClean="0"/>
              <a:t>set port dot1x m/p re-authenticate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286000" y="1981200"/>
            <a:ext cx="3352800" cy="382588"/>
            <a:chOff x="2286000" y="1828800"/>
            <a:chExt cx="3352800" cy="382588"/>
          </a:xfrm>
        </p:grpSpPr>
        <p:sp>
          <p:nvSpPr>
            <p:cNvPr id="35" name="TextBox 34"/>
            <p:cNvSpPr txBox="1"/>
            <p:nvPr/>
          </p:nvSpPr>
          <p:spPr>
            <a:xfrm>
              <a:off x="2590800" y="1828800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Cat OS Expect Script Sends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2286000" y="2209800"/>
              <a:ext cx="33528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082" name="Object 4"/>
          <p:cNvGraphicFramePr>
            <a:graphicFrameLocks noChangeAspect="1"/>
          </p:cNvGraphicFramePr>
          <p:nvPr/>
        </p:nvGraphicFramePr>
        <p:xfrm>
          <a:off x="7848600" y="2819400"/>
          <a:ext cx="981075" cy="1125538"/>
        </p:xfrm>
        <a:graphic>
          <a:graphicData uri="http://schemas.openxmlformats.org/presentationml/2006/ole">
            <p:oleObj spid="_x0000_s46082" name="Visio" r:id="rId4" imgW="981075" imgH="1125855" progId="Visio.Drawing.11">
              <p:embed/>
            </p:oleObj>
          </a:graphicData>
        </a:graphic>
      </p:graphicFrame>
      <p:cxnSp>
        <p:nvCxnSpPr>
          <p:cNvPr id="47" name="Straight Connector 46"/>
          <p:cNvCxnSpPr/>
          <p:nvPr/>
        </p:nvCxnSpPr>
        <p:spPr>
          <a:xfrm>
            <a:off x="7239000" y="2590800"/>
            <a:ext cx="838200" cy="533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543800" y="24384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VLAN 30X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543800" y="2362200"/>
            <a:ext cx="1114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VLAN 321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04800" y="50292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Bounce / Re-authenticate Port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62200" y="5486400"/>
            <a:ext cx="2552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interface</a:t>
            </a:r>
          </a:p>
          <a:p>
            <a:r>
              <a:rPr lang="en-US" dirty="0" smtClean="0"/>
              <a:t>   shut</a:t>
            </a:r>
          </a:p>
          <a:p>
            <a:r>
              <a:rPr lang="en-US" dirty="0" smtClean="0"/>
              <a:t>   no shut</a:t>
            </a:r>
          </a:p>
          <a:p>
            <a:r>
              <a:rPr lang="en-US" dirty="0" smtClean="0"/>
              <a:t>   dot1x </a:t>
            </a:r>
            <a:r>
              <a:rPr lang="en-US" dirty="0" err="1" smtClean="0"/>
              <a:t>reauthentication</a:t>
            </a:r>
            <a:endParaRPr lang="en-US" dirty="0" smtClean="0"/>
          </a:p>
        </p:txBody>
      </p:sp>
      <p:grpSp>
        <p:nvGrpSpPr>
          <p:cNvPr id="74" name="Group 73"/>
          <p:cNvGrpSpPr/>
          <p:nvPr/>
        </p:nvGrpSpPr>
        <p:grpSpPr>
          <a:xfrm>
            <a:off x="2286000" y="5029200"/>
            <a:ext cx="3352800" cy="382588"/>
            <a:chOff x="2286000" y="5029200"/>
            <a:chExt cx="3352800" cy="382588"/>
          </a:xfrm>
        </p:grpSpPr>
        <p:sp>
          <p:nvSpPr>
            <p:cNvPr id="57" name="TextBox 56"/>
            <p:cNvSpPr txBox="1"/>
            <p:nvPr/>
          </p:nvSpPr>
          <p:spPr>
            <a:xfrm>
              <a:off x="2590800" y="5029200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IOS Expect Script Sends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2286000" y="5410200"/>
              <a:ext cx="33528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1" name="Object 4"/>
          <p:cNvGraphicFramePr>
            <a:graphicFrameLocks noChangeAspect="1"/>
          </p:cNvGraphicFramePr>
          <p:nvPr/>
        </p:nvGraphicFramePr>
        <p:xfrm>
          <a:off x="7772400" y="3886200"/>
          <a:ext cx="981075" cy="1125538"/>
        </p:xfrm>
        <a:graphic>
          <a:graphicData uri="http://schemas.openxmlformats.org/presentationml/2006/ole">
            <p:oleObj spid="_x0000_s46083" name="Visio" r:id="rId5" imgW="981075" imgH="1125855" progId="Visio.Drawing.11">
              <p:embed/>
            </p:oleObj>
          </a:graphicData>
        </a:graphic>
      </p:graphicFrame>
      <p:cxnSp>
        <p:nvCxnSpPr>
          <p:cNvPr id="62" name="Straight Connector 61"/>
          <p:cNvCxnSpPr/>
          <p:nvPr/>
        </p:nvCxnSpPr>
        <p:spPr>
          <a:xfrm flipV="1">
            <a:off x="7086600" y="4800600"/>
            <a:ext cx="838200" cy="533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620000" y="51054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VLAN 30X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620000" y="5105400"/>
            <a:ext cx="1114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VLAN 321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4876800"/>
            <a:ext cx="1295400" cy="102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TextBox 76"/>
          <p:cNvSpPr txBox="1"/>
          <p:nvPr/>
        </p:nvSpPr>
        <p:spPr>
          <a:xfrm>
            <a:off x="3429000" y="1524000"/>
            <a:ext cx="100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Cat OS</a:t>
            </a:r>
            <a:endParaRPr lang="en-US" sz="2400" dirty="0"/>
          </a:p>
        </p:txBody>
      </p:sp>
      <p:sp>
        <p:nvSpPr>
          <p:cNvPr id="78" name="TextBox 77"/>
          <p:cNvSpPr txBox="1"/>
          <p:nvPr/>
        </p:nvSpPr>
        <p:spPr>
          <a:xfrm>
            <a:off x="3733800" y="4495800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IOS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 animBg="1"/>
      <p:bldP spid="55" grpId="0"/>
      <p:bldP spid="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4495800" y="2667000"/>
            <a:ext cx="3048000" cy="1293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6"/>
          <p:cNvGraphicFramePr>
            <a:graphicFrameLocks noChangeAspect="1"/>
          </p:cNvGraphicFramePr>
          <p:nvPr/>
        </p:nvGraphicFramePr>
        <p:xfrm>
          <a:off x="1828800" y="2819400"/>
          <a:ext cx="3535680" cy="1828800"/>
        </p:xfrm>
        <a:graphic>
          <a:graphicData uri="http://schemas.openxmlformats.org/presentationml/2006/ole">
            <p:oleObj spid="_x0000_s4100" name="Visio" r:id="rId3" imgW="3933063" imgH="1704213" progId="Visio.Drawing.11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Authentication and VLANs </a:t>
            </a:r>
            <a:r>
              <a:rPr lang="en-US" sz="2700" dirty="0" smtClean="0"/>
              <a:t>(cont.)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>Restricted VLAN</a:t>
            </a:r>
            <a:endParaRPr lang="en-US" sz="3600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12573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14400" y="1447800"/>
          <a:ext cx="981075" cy="1125538"/>
        </p:xfrm>
        <a:graphic>
          <a:graphicData uri="http://schemas.openxmlformats.org/presentationml/2006/ole">
            <p:oleObj spid="_x0000_s4098" name="Visio" r:id="rId5" imgW="981075" imgH="1125855" progId="Visio.Drawing.11">
              <p:embed/>
            </p:oleObj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4133850" y="-171450"/>
            <a:ext cx="419100" cy="4267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20193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17145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VLAN 321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137160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2590800"/>
            <a:ext cx="96990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4038600"/>
            <a:ext cx="6477000" cy="26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Remediation</a:t>
            </a:r>
            <a:br>
              <a:rPr lang="en-US" dirty="0" smtClean="0"/>
            </a:br>
            <a:r>
              <a:rPr lang="en-US" sz="3600" dirty="0" smtClean="0"/>
              <a:t>Acceptable Use Policy Compliance</a:t>
            </a:r>
            <a:endParaRPr lang="en-US" sz="3600" dirty="0"/>
          </a:p>
        </p:txBody>
      </p:sp>
      <p:pic>
        <p:nvPicPr>
          <p:cNvPr id="4" name="Content Placeholder 3" descr="P2P violation Level 1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706" y="1524000"/>
            <a:ext cx="5046717" cy="5105400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3400" y="58674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 will comply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343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Description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19050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Case Number</a:t>
            </a:r>
          </a:p>
          <a:p>
            <a:r>
              <a:rPr lang="en-US" sz="2000" b="1" dirty="0" smtClean="0"/>
              <a:t>Name</a:t>
            </a:r>
          </a:p>
          <a:p>
            <a:r>
              <a:rPr lang="en-US" sz="2000" b="1" dirty="0" smtClean="0"/>
              <a:t>Violation</a:t>
            </a:r>
          </a:p>
          <a:p>
            <a:r>
              <a:rPr lang="en-US" sz="2000" b="1" dirty="0" smtClean="0"/>
              <a:t>Status</a:t>
            </a:r>
          </a:p>
          <a:p>
            <a:r>
              <a:rPr lang="en-US" sz="2000" b="1" dirty="0" smtClean="0"/>
              <a:t>Detection Date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09600" y="6248400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Remediation </a:t>
            </a:r>
            <a:br>
              <a:rPr lang="en-US" dirty="0" smtClean="0"/>
            </a:br>
            <a:r>
              <a:rPr lang="en-US" sz="3600" dirty="0" smtClean="0"/>
              <a:t>DHNet Program</a:t>
            </a:r>
            <a:endParaRPr lang="en-US" sz="2400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1752600" y="1524000"/>
            <a:ext cx="1981200" cy="6858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Pending Cases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600" y="34290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Remove User from Restricted Group </a:t>
            </a:r>
          </a:p>
        </p:txBody>
      </p:sp>
      <p:cxnSp>
        <p:nvCxnSpPr>
          <p:cNvPr id="15" name="Straight Arrow Connector 14"/>
          <p:cNvCxnSpPr>
            <a:stCxn id="3" idx="2"/>
          </p:cNvCxnSpPr>
          <p:nvPr/>
        </p:nvCxnSpPr>
        <p:spPr>
          <a:xfrm rot="5400000">
            <a:off x="2323306" y="2628900"/>
            <a:ext cx="838994" cy="7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iamond 41"/>
          <p:cNvSpPr/>
          <p:nvPr/>
        </p:nvSpPr>
        <p:spPr>
          <a:xfrm>
            <a:off x="1981200" y="3048000"/>
            <a:ext cx="1600200" cy="1524000"/>
          </a:xfrm>
          <a:prstGeom prst="diamond">
            <a:avLst/>
          </a:prstGeom>
          <a:solidFill>
            <a:srgbClr val="DCE6F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 </a:t>
            </a:r>
            <a:r>
              <a:rPr lang="en-US" sz="2400" dirty="0" smtClean="0"/>
              <a:t>&gt;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19600" y="4800600"/>
            <a:ext cx="18288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Bounce / Re-authenticate Port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066800" y="1905000"/>
            <a:ext cx="838200" cy="1906588"/>
            <a:chOff x="1066800" y="1905000"/>
            <a:chExt cx="838200" cy="1906588"/>
          </a:xfrm>
        </p:grpSpPr>
        <p:cxnSp>
          <p:nvCxnSpPr>
            <p:cNvPr id="18" name="Straight Connector 17"/>
            <p:cNvCxnSpPr/>
            <p:nvPr/>
          </p:nvCxnSpPr>
          <p:spPr>
            <a:xfrm rot="10800000">
              <a:off x="1066800" y="3810000"/>
              <a:ext cx="83820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114300" y="2857500"/>
              <a:ext cx="1905794" cy="7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067594" y="1905000"/>
              <a:ext cx="6096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>
            <a:endCxn id="4" idx="1"/>
          </p:cNvCxnSpPr>
          <p:nvPr/>
        </p:nvCxnSpPr>
        <p:spPr>
          <a:xfrm>
            <a:off x="3581400" y="3810000"/>
            <a:ext cx="8382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5029597" y="4495403"/>
            <a:ext cx="610394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371600" y="342900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3733800" y="3429000"/>
            <a:ext cx="52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yes</a:t>
            </a:r>
            <a:endParaRPr lang="en-US" sz="2000" dirty="0"/>
          </a:p>
        </p:txBody>
      </p:sp>
      <p:pic>
        <p:nvPicPr>
          <p:cNvPr id="50" name="Picture 11" descr="4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5295900"/>
            <a:ext cx="2238183" cy="1752600"/>
          </a:xfrm>
          <a:prstGeom prst="rect">
            <a:avLst/>
          </a:prstGeom>
          <a:noFill/>
        </p:spPr>
      </p:pic>
      <p:graphicFrame>
        <p:nvGraphicFramePr>
          <p:cNvPr id="51" name="Object 4"/>
          <p:cNvGraphicFramePr>
            <a:graphicFrameLocks noChangeAspect="1"/>
          </p:cNvGraphicFramePr>
          <p:nvPr/>
        </p:nvGraphicFramePr>
        <p:xfrm>
          <a:off x="990600" y="5486400"/>
          <a:ext cx="981075" cy="1125538"/>
        </p:xfrm>
        <a:graphic>
          <a:graphicData uri="http://schemas.openxmlformats.org/presentationml/2006/ole">
            <p:oleObj spid="_x0000_s89090" name="Visio" r:id="rId4" imgW="981075" imgH="1125855" progId="Visio.Drawing.11">
              <p:embed/>
            </p:oleObj>
          </a:graphicData>
        </a:graphic>
      </p:graphicFrame>
      <p:sp>
        <p:nvSpPr>
          <p:cNvPr id="52" name="Can 51"/>
          <p:cNvSpPr/>
          <p:nvPr/>
        </p:nvSpPr>
        <p:spPr>
          <a:xfrm rot="16200000">
            <a:off x="4210050" y="3867150"/>
            <a:ext cx="419100" cy="4267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1905000" y="6057900"/>
            <a:ext cx="4953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800600" y="63246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VLAN 321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76800" y="6324600"/>
            <a:ext cx="1124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VLAN 30X</a:t>
            </a:r>
            <a:endParaRPr lang="en-US" b="1" dirty="0"/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7162800" y="1066800"/>
          <a:ext cx="1066800" cy="1906568"/>
        </p:xfrm>
        <a:graphic>
          <a:graphicData uri="http://schemas.openxmlformats.org/presentationml/2006/ole">
            <p:oleObj spid="_x0000_s89091" name="Visio" r:id="rId5" imgW="694182" imgH="1240155" progId="Visio.Drawing.11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162800" y="251459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My SQL</a:t>
            </a:r>
            <a:endParaRPr lang="en-US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3733800" y="1524000"/>
            <a:ext cx="3200400" cy="382588"/>
            <a:chOff x="3733800" y="1524000"/>
            <a:chExt cx="3200400" cy="382588"/>
          </a:xfrm>
        </p:grpSpPr>
        <p:sp>
          <p:nvSpPr>
            <p:cNvPr id="60" name="TextBox 59"/>
            <p:cNvSpPr txBox="1"/>
            <p:nvPr/>
          </p:nvSpPr>
          <p:spPr>
            <a:xfrm>
              <a:off x="4038600" y="1524000"/>
              <a:ext cx="23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Query every 5 minutes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733800" y="1905000"/>
              <a:ext cx="32004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rot="10800000">
            <a:off x="3886200" y="2133600"/>
            <a:ext cx="29718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and Employee Card Lock System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3048000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Installed in all the Residence Halls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GE </a:t>
            </a:r>
            <a:r>
              <a:rPr lang="en-US" sz="3200" dirty="0" smtClean="0">
                <a:solidFill>
                  <a:srgbClr val="C00000"/>
                </a:solidFill>
              </a:rPr>
              <a:t>Diamond II</a:t>
            </a:r>
            <a:r>
              <a:rPr lang="en-US" sz="3200" dirty="0" smtClean="0"/>
              <a:t> Software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Magnetic and Proximity Card Readers - </a:t>
            </a:r>
            <a:r>
              <a:rPr lang="en-US" sz="3200" dirty="0" smtClean="0">
                <a:solidFill>
                  <a:srgbClr val="C00000"/>
                </a:solidFill>
              </a:rPr>
              <a:t>408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ACU (Access Control Units) - </a:t>
            </a:r>
            <a:r>
              <a:rPr lang="en-US" sz="3200" dirty="0" smtClean="0">
                <a:solidFill>
                  <a:srgbClr val="C00000"/>
                </a:solidFill>
              </a:rPr>
              <a:t>128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Employee Phone System</a:t>
            </a:r>
            <a:br>
              <a:rPr lang="en-US" dirty="0" smtClean="0"/>
            </a:br>
            <a:r>
              <a:rPr lang="en-US" dirty="0" smtClean="0"/>
              <a:t>Voice over IP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67640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VoIP PBX, </a:t>
            </a:r>
            <a:r>
              <a:rPr lang="en-US" sz="3200" dirty="0" smtClean="0">
                <a:solidFill>
                  <a:srgbClr val="C00000"/>
                </a:solidFill>
              </a:rPr>
              <a:t>Cisco CallManager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Publisher </a:t>
            </a:r>
            <a:r>
              <a:rPr lang="en-US" sz="2800" dirty="0" smtClean="0"/>
              <a:t>(4.1(3)sr5d)</a:t>
            </a:r>
            <a:endParaRPr lang="en-US" sz="2800" dirty="0" smtClean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Subscriber redundant load sharing</a:t>
            </a:r>
            <a:endParaRPr lang="en-US" sz="3200" dirty="0" smtClean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Phones </a:t>
            </a:r>
            <a:r>
              <a:rPr lang="en-US" sz="2800" dirty="0" smtClean="0"/>
              <a:t>(7960 / 7961 / 7940 / 7941 / 7921 / 	7914 / 7936) </a:t>
            </a:r>
            <a:r>
              <a:rPr lang="en-US" sz="3200" dirty="0" smtClean="0"/>
              <a:t>– </a:t>
            </a:r>
            <a:r>
              <a:rPr lang="en-US" sz="3200" dirty="0" smtClean="0">
                <a:solidFill>
                  <a:srgbClr val="C00000"/>
                </a:solidFill>
              </a:rPr>
              <a:t>460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SCCP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IP Communicator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Attendant Console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Gateway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T1 Blade in Catalyst, </a:t>
            </a:r>
            <a:r>
              <a:rPr lang="en-US" sz="3200" dirty="0" smtClean="0">
                <a:solidFill>
                  <a:srgbClr val="C00000"/>
                </a:solidFill>
              </a:rPr>
              <a:t>MGCP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Employee Phone System</a:t>
            </a:r>
            <a:br>
              <a:rPr lang="en-US" dirty="0" smtClean="0"/>
            </a:br>
            <a:r>
              <a:rPr lang="en-US" dirty="0" smtClean="0"/>
              <a:t>Voice over IP  </a:t>
            </a:r>
            <a:r>
              <a:rPr lang="en-US" sz="2700" dirty="0" smtClean="0"/>
              <a:t>(cont.)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6764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Voicemail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Cisco </a:t>
            </a:r>
            <a:r>
              <a:rPr lang="en-US" sz="3200" dirty="0" smtClean="0">
                <a:solidFill>
                  <a:srgbClr val="C00000"/>
                </a:solidFill>
              </a:rPr>
              <a:t>UNITY</a:t>
            </a:r>
            <a:r>
              <a:rPr lang="en-US" sz="3200" dirty="0" smtClean="0"/>
              <a:t> </a:t>
            </a:r>
            <a:r>
              <a:rPr lang="en-US" sz="2800" dirty="0" smtClean="0"/>
              <a:t>(5.0(1))</a:t>
            </a:r>
            <a:endParaRPr lang="en-US" sz="2800" dirty="0" smtClean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Redundant hot spare</a:t>
            </a:r>
            <a:endParaRPr lang="en-US" sz="3200" dirty="0" smtClean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Auto Attendant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Check voicemail from phone or </a:t>
            </a:r>
            <a:r>
              <a:rPr lang="en-US" sz="3200" dirty="0" smtClean="0">
                <a:solidFill>
                  <a:srgbClr val="C00000"/>
                </a:solidFill>
              </a:rPr>
              <a:t>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Employee 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VMware</a:t>
            </a:r>
            <a:r>
              <a:rPr lang="en-US" sz="3200" dirty="0" smtClean="0">
                <a:solidFill>
                  <a:srgbClr val="C00000"/>
                </a:solidFill>
              </a:rPr>
              <a:t> ESX </a:t>
            </a:r>
            <a:r>
              <a:rPr lang="en-US" sz="2800" dirty="0" smtClean="0"/>
              <a:t>(3.5 U2) </a:t>
            </a:r>
            <a:r>
              <a:rPr lang="en-US" sz="3200" dirty="0" smtClean="0"/>
              <a:t>– </a:t>
            </a:r>
            <a:r>
              <a:rPr lang="en-US" sz="3200" dirty="0" smtClean="0">
                <a:solidFill>
                  <a:srgbClr val="C00000"/>
                </a:solidFill>
              </a:rPr>
              <a:t>21 services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Microsoft </a:t>
            </a:r>
            <a:r>
              <a:rPr lang="en-US" sz="3200" dirty="0" smtClean="0">
                <a:solidFill>
                  <a:srgbClr val="C00000"/>
                </a:solidFill>
              </a:rPr>
              <a:t>Exchange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2003</a:t>
            </a:r>
            <a:r>
              <a:rPr lang="en-US" sz="3200" b="1" dirty="0" smtClean="0"/>
              <a:t> </a:t>
            </a:r>
            <a:r>
              <a:rPr lang="en-US" sz="3200" dirty="0" smtClean="0"/>
              <a:t>and </a:t>
            </a:r>
            <a:r>
              <a:rPr lang="en-US" sz="3200" dirty="0" smtClean="0">
                <a:solidFill>
                  <a:srgbClr val="C00000"/>
                </a:solidFill>
              </a:rPr>
              <a:t>Webmail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File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C00000"/>
                </a:solidFill>
              </a:rPr>
              <a:t>Print</a:t>
            </a:r>
            <a:r>
              <a:rPr lang="en-US" sz="3200" dirty="0" smtClean="0"/>
              <a:t> Services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Microsoft Office </a:t>
            </a:r>
            <a:r>
              <a:rPr lang="en-US" sz="3200" dirty="0" smtClean="0">
                <a:solidFill>
                  <a:srgbClr val="C00000"/>
                </a:solidFill>
              </a:rPr>
              <a:t>SharePoint</a:t>
            </a:r>
            <a:r>
              <a:rPr lang="en-US" sz="3200" dirty="0" smtClean="0"/>
              <a:t> </a:t>
            </a:r>
            <a:r>
              <a:rPr lang="en-US" sz="2800" dirty="0" smtClean="0"/>
              <a:t>(2007)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Design Positive </a:t>
            </a:r>
            <a:r>
              <a:rPr lang="en-US" sz="3200" dirty="0" smtClean="0">
                <a:solidFill>
                  <a:srgbClr val="C00000"/>
                </a:solidFill>
              </a:rPr>
              <a:t>FlashPageFlip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RIM </a:t>
            </a:r>
            <a:r>
              <a:rPr lang="en-US" sz="3200" dirty="0" smtClean="0">
                <a:solidFill>
                  <a:srgbClr val="C00000"/>
                </a:solidFill>
              </a:rPr>
              <a:t>Blackberry</a:t>
            </a:r>
            <a:r>
              <a:rPr lang="en-US" sz="3200" dirty="0" smtClean="0"/>
              <a:t> </a:t>
            </a:r>
            <a:r>
              <a:rPr lang="en-US" sz="2800" dirty="0" smtClean="0"/>
              <a:t>(4.1)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Simplicity </a:t>
            </a:r>
            <a:r>
              <a:rPr lang="en-US" sz="3200" dirty="0" smtClean="0">
                <a:solidFill>
                  <a:srgbClr val="C00000"/>
                </a:solidFill>
              </a:rPr>
              <a:t>Judicial Affairs Management System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Employee Services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(cont.)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68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Windows </a:t>
            </a:r>
            <a:r>
              <a:rPr lang="en-US" sz="3200" dirty="0" smtClean="0">
                <a:solidFill>
                  <a:srgbClr val="C00000"/>
                </a:solidFill>
              </a:rPr>
              <a:t>Mobile Active Sync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OpenFire</a:t>
            </a:r>
            <a:r>
              <a:rPr lang="en-US" sz="3200" dirty="0" smtClean="0"/>
              <a:t> </a:t>
            </a:r>
            <a:r>
              <a:rPr lang="en-US" sz="2800" dirty="0" smtClean="0"/>
              <a:t>(3.6.3) with Spark</a:t>
            </a:r>
            <a:endParaRPr lang="en-US" sz="32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PHPLive</a:t>
            </a:r>
            <a:r>
              <a:rPr lang="en-US" sz="3200" dirty="0" smtClean="0"/>
              <a:t> Chat Support (3.1)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Microsoft </a:t>
            </a:r>
            <a:r>
              <a:rPr lang="en-US" sz="3200" dirty="0" smtClean="0">
                <a:solidFill>
                  <a:srgbClr val="C00000"/>
                </a:solidFill>
              </a:rPr>
              <a:t>Configuration Manger </a:t>
            </a:r>
            <a:r>
              <a:rPr lang="en-US" sz="2800" dirty="0" smtClean="0"/>
              <a:t>(2007)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McAfee </a:t>
            </a:r>
            <a:r>
              <a:rPr lang="en-US" sz="3200" dirty="0" err="1" smtClean="0">
                <a:solidFill>
                  <a:srgbClr val="C00000"/>
                </a:solidFill>
              </a:rPr>
              <a:t>EPolicy</a:t>
            </a:r>
            <a:r>
              <a:rPr lang="en-US" sz="3200" dirty="0" smtClean="0">
                <a:solidFill>
                  <a:srgbClr val="C00000"/>
                </a:solidFill>
              </a:rPr>
              <a:t> Orchestrator </a:t>
            </a:r>
            <a:r>
              <a:rPr lang="en-US" sz="2800" dirty="0" smtClean="0"/>
              <a:t>(4.0)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TMASystems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Maintenance Management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5353"/>
            <a:ext cx="7467600" cy="496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676400"/>
            <a:ext cx="146529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Employee Services</a:t>
            </a:r>
            <a:br>
              <a:rPr lang="en-US" dirty="0" smtClean="0"/>
            </a:br>
            <a:r>
              <a:rPr lang="en-US" dirty="0" smtClean="0"/>
              <a:t>Web Hosting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828800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2800" dirty="0" smtClean="0"/>
              <a:t>Apache 2 or IIS (6.0 and 7.0)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Portal support, </a:t>
            </a:r>
            <a:r>
              <a:rPr lang="en-US" sz="2800" dirty="0" err="1" smtClean="0"/>
              <a:t>Jboss</a:t>
            </a:r>
            <a:r>
              <a:rPr lang="en-US" sz="2800" dirty="0" smtClean="0"/>
              <a:t> (4.3) and JetSpeed (1.6)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Web Sites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2800" dirty="0" smtClean="0"/>
              <a:t>DHNet Website </a:t>
            </a:r>
            <a:r>
              <a:rPr lang="en-US" sz="2800" u="sng" dirty="0" smtClean="0">
                <a:hlinkClick r:id="rId2"/>
              </a:rPr>
              <a:t>www.dhnet.ufl.edu</a:t>
            </a:r>
            <a:endParaRPr lang="en-US" sz="2800" u="sng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RecSports Website – </a:t>
            </a:r>
            <a:r>
              <a:rPr lang="en-US" sz="2800" u="sng" dirty="0" smtClean="0">
                <a:hlinkClick r:id="rId3"/>
              </a:rPr>
              <a:t>www.recsports.ufl.edu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Reitz Scholars – </a:t>
            </a:r>
            <a:r>
              <a:rPr lang="en-US" sz="2800" u="sng" dirty="0" smtClean="0">
                <a:hlinkClick r:id="rId4"/>
              </a:rPr>
              <a:t>www.reitzscholars.ufl.edu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2800" dirty="0" smtClean="0"/>
              <a:t>Mayor’s Council Website </a:t>
            </a:r>
            <a:r>
              <a:rPr lang="en-US" sz="2800" u="sng" dirty="0" smtClean="0">
                <a:solidFill>
                  <a:srgbClr val="0A32FA"/>
                </a:solidFill>
              </a:rPr>
              <a:t>mayorscouncil.housing.ufl.edu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Dean of Students Office Website – </a:t>
            </a:r>
            <a:r>
              <a:rPr lang="en-US" sz="2800" u="sng" dirty="0" smtClean="0">
                <a:hlinkClick r:id="rId5"/>
              </a:rPr>
              <a:t>www.dso.ufl.edu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69854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DHNet Home Page</a:t>
            </a:r>
            <a:endParaRPr lang="en-US" sz="4000" dirty="0"/>
          </a:p>
        </p:txBody>
      </p:sp>
      <p:pic>
        <p:nvPicPr>
          <p:cNvPr id="6" name="Content Placeholder 5" descr="DHNet Home Page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371600"/>
            <a:ext cx="7536532" cy="53682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RecSports Home Page</a:t>
            </a:r>
            <a:endParaRPr lang="en-US" sz="4000" dirty="0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19842"/>
            <a:ext cx="6089708" cy="538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Monitoring and Control Systems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CiscoWorks</a:t>
            </a:r>
            <a:r>
              <a:rPr lang="en-US" sz="3200" dirty="0" smtClean="0"/>
              <a:t> </a:t>
            </a:r>
            <a:r>
              <a:rPr lang="en-US" sz="2800" dirty="0" smtClean="0"/>
              <a:t>(3.0)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Cacti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VMware Infrastructure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TMA</a:t>
            </a:r>
            <a:r>
              <a:rPr lang="en-US" sz="3200" dirty="0" smtClean="0"/>
              <a:t> Trouble ticket system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WCS </a:t>
            </a:r>
            <a:r>
              <a:rPr lang="en-US" sz="3200" dirty="0" smtClean="0"/>
              <a:t>(Wireless Control System)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WLC</a:t>
            </a:r>
            <a:r>
              <a:rPr lang="en-US" sz="3200" dirty="0" smtClean="0"/>
              <a:t> (Wireless LAN Controller)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P2P Monitoring, </a:t>
            </a:r>
            <a:r>
              <a:rPr lang="en-US" sz="3200" dirty="0" smtClean="0">
                <a:solidFill>
                  <a:srgbClr val="C00000"/>
                </a:solidFill>
              </a:rPr>
              <a:t>CopySense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C00000"/>
                </a:solidFill>
              </a:rPr>
              <a:t>DHNet Program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Automated Logic </a:t>
            </a:r>
            <a:r>
              <a:rPr lang="en-US" sz="3200" dirty="0" smtClean="0">
                <a:solidFill>
                  <a:srgbClr val="C00000"/>
                </a:solidFill>
              </a:rPr>
              <a:t>WebCTRL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APC </a:t>
            </a:r>
            <a:r>
              <a:rPr lang="en-US" sz="3200" dirty="0" err="1" smtClean="0">
                <a:solidFill>
                  <a:srgbClr val="C00000"/>
                </a:solidFill>
              </a:rPr>
              <a:t>InfraStruXure</a:t>
            </a:r>
            <a:r>
              <a:rPr lang="en-US" sz="3200" dirty="0" smtClean="0">
                <a:solidFill>
                  <a:srgbClr val="C00000"/>
                </a:solidFill>
              </a:rPr>
              <a:t> Manager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CiscoWorks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799"/>
            <a:ext cx="8763000" cy="452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" y="1752600"/>
            <a:ext cx="8763000" cy="4572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Cacti</a:t>
            </a:r>
            <a:endParaRPr lang="en-US" dirty="0"/>
          </a:p>
        </p:txBody>
      </p:sp>
      <p:pic>
        <p:nvPicPr>
          <p:cNvPr id="100354" name="Picture 2" descr="C:\Documents and Settings\benjamin\Desktop\HRE Network\Weathermap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8153400" cy="521423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1295400"/>
            <a:ext cx="8153400" cy="5181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VMware Infrastructure</a:t>
            </a:r>
            <a:endParaRPr lang="en-US" dirty="0"/>
          </a:p>
        </p:txBody>
      </p:sp>
      <p:pic>
        <p:nvPicPr>
          <p:cNvPr id="101378" name="Picture 2" descr="C:\Documents and Settings\benjamin\Desktop\HRE Network\VMwar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09255"/>
            <a:ext cx="7772400" cy="5390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APC </a:t>
            </a:r>
            <a:r>
              <a:rPr lang="en-US" dirty="0" err="1" smtClean="0"/>
              <a:t>InfraStruXure</a:t>
            </a:r>
            <a:r>
              <a:rPr lang="en-US" dirty="0" smtClean="0"/>
              <a:t> Manager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452052"/>
            <a:ext cx="6477000" cy="528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 Ticket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5626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1524000"/>
            <a:ext cx="8686800" cy="502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 Tickets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4800" y="1981200"/>
          <a:ext cx="8610599" cy="4190998"/>
        </p:xfrm>
        <a:graphic>
          <a:graphicData uri="http://schemas.openxmlformats.org/drawingml/2006/table">
            <a:tbl>
              <a:tblPr/>
              <a:tblGrid>
                <a:gridCol w="946474"/>
                <a:gridCol w="936085"/>
                <a:gridCol w="988025"/>
                <a:gridCol w="1884867"/>
                <a:gridCol w="1794837"/>
                <a:gridCol w="2060311"/>
              </a:tblGrid>
              <a:tr h="680109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362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Calibri"/>
                          <a:cs typeface="Times New Roman"/>
                        </a:rPr>
                        <a:t>Month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Calibri"/>
                          <a:cs typeface="Times New Roman"/>
                        </a:rPr>
                        <a:t># Opened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Calibri"/>
                          <a:cs typeface="Times New Roman"/>
                        </a:rPr>
                        <a:t># Closed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Arial"/>
                          <a:ea typeface="Calibri"/>
                          <a:cs typeface="Times New Roman"/>
                        </a:rPr>
                        <a:t>Avg</a:t>
                      </a:r>
                      <a:r>
                        <a:rPr lang="en-US" sz="1600" b="1" dirty="0">
                          <a:latin typeface="Arial"/>
                          <a:ea typeface="Calibri"/>
                          <a:cs typeface="Times New Roman"/>
                        </a:rPr>
                        <a:t> Opened/Day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Calibri"/>
                          <a:cs typeface="Times New Roman"/>
                        </a:rPr>
                        <a:t>Avg Closed/Day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Arial"/>
                          <a:ea typeface="Calibri"/>
                          <a:cs typeface="Times New Roman"/>
                        </a:rPr>
                        <a:t>Avg</a:t>
                      </a:r>
                      <a:r>
                        <a:rPr lang="en-US" sz="1600" b="1" dirty="0">
                          <a:latin typeface="Arial"/>
                          <a:ea typeface="Calibri"/>
                          <a:cs typeface="Times New Roman"/>
                        </a:rPr>
                        <a:t> Time to Close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44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Jan-09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198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197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9.43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9.38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4.64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15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Feb-09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207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196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10.89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10.32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3.67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15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Mar-09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45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Calibri"/>
                          <a:cs typeface="Times New Roman"/>
                        </a:rPr>
                        <a:t>58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7.50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9.67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1.39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81000"/>
            <a:ext cx="421418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80999"/>
            <a:ext cx="4343400" cy="640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600" dirty="0" smtClean="0"/>
              <a:t>Bandwidth </a:t>
            </a:r>
            <a:r>
              <a:rPr lang="en-US" sz="2000" dirty="0" smtClean="0"/>
              <a:t>(First 24 hours)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0114" name="Picture 2" descr="C:\Documents and Settings\benjamin\My Documents\ACUHO-I\PowerPoint Slides\CopySense First day Fall 200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7315200" cy="5248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600" dirty="0" smtClean="0"/>
              <a:t>Bandwidth </a:t>
            </a: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week, 24 hours)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1138" name="Picture 2" descr="C:\Documents and Settings\benjamin\My Documents\ACUHO-I\PowerPoint Slides\CopySense 2nd week Fall 200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208044" cy="5171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600" dirty="0" smtClean="0"/>
              <a:t>P2P by Direction </a:t>
            </a: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week, 24 hours)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2163" name="Picture 3" descr="C:\Documents and Settings\benjamin\My Documents\ACUHO-I\PowerPoint Slides\CopySense 2nd week pie char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752600"/>
            <a:ext cx="4339742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600" dirty="0" smtClean="0"/>
              <a:t>P2P by Direction </a:t>
            </a:r>
            <a:r>
              <a:rPr lang="en-US" sz="2000" dirty="0" smtClean="0"/>
              <a:t>(8th week, 24 hours)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752600"/>
            <a:ext cx="4281188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600" dirty="0" smtClean="0"/>
              <a:t>Case Data </a:t>
            </a:r>
            <a:r>
              <a:rPr lang="en-US" sz="2000" dirty="0" smtClean="0"/>
              <a:t>(1st week)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0"/>
            <a:ext cx="8547535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600" dirty="0" smtClean="0"/>
              <a:t>Case Data </a:t>
            </a:r>
            <a:r>
              <a:rPr lang="en-US" sz="2000" dirty="0" smtClean="0"/>
              <a:t>(4th week)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1"/>
            <a:ext cx="8382000" cy="3228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Thank you</a:t>
            </a:r>
            <a:endParaRPr lang="en-US" sz="6000" dirty="0"/>
          </a:p>
        </p:txBody>
      </p:sp>
      <p:pic>
        <p:nvPicPr>
          <p:cNvPr id="4" name="Content Placeholder 3" descr="100_21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5314" y="1600200"/>
            <a:ext cx="60333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I:\Network Administration\Photos\Server Room\UPS Symmetra Locations\Lakeside1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228600"/>
            <a:ext cx="4318232" cy="6477000"/>
          </a:xfrm>
          <a:prstGeom prst="rect">
            <a:avLst/>
          </a:prstGeom>
          <a:noFill/>
        </p:spPr>
      </p:pic>
      <p:pic>
        <p:nvPicPr>
          <p:cNvPr id="90116" name="Picture 4" descr="I:\Network Administration\Photos\Server Room\UPS Symmetra Locations\LakesideBRP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449" y="228601"/>
            <a:ext cx="4343637" cy="65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Ethernet</a:t>
            </a:r>
            <a:endParaRPr lang="en-US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838200"/>
            <a:ext cx="2238183" cy="17526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295400"/>
            <a:ext cx="13503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667000"/>
            <a:ext cx="830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One Ethernet </a:t>
            </a:r>
            <a:r>
              <a:rPr lang="en-US" sz="2800" dirty="0" smtClean="0">
                <a:solidFill>
                  <a:srgbClr val="C00000"/>
                </a:solidFill>
              </a:rPr>
              <a:t>port per </a:t>
            </a:r>
            <a:r>
              <a:rPr lang="en-US" sz="2800" dirty="0" smtClean="0"/>
              <a:t>student in Residence Halls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Catalyst Switches with sup720 (12.2(18) switch 8.5(8))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6515 – </a:t>
            </a:r>
            <a:r>
              <a:rPr lang="en-US" sz="2800" dirty="0" smtClean="0">
                <a:solidFill>
                  <a:srgbClr val="C00000"/>
                </a:solidFill>
              </a:rPr>
              <a:t>5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6509 – </a:t>
            </a:r>
            <a:r>
              <a:rPr lang="en-US" sz="2800" dirty="0" smtClean="0">
                <a:solidFill>
                  <a:srgbClr val="C00000"/>
                </a:solidFill>
              </a:rPr>
              <a:t>13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6506 – </a:t>
            </a:r>
            <a:r>
              <a:rPr lang="en-US" sz="2800" dirty="0" smtClean="0">
                <a:solidFill>
                  <a:srgbClr val="C00000"/>
                </a:solidFill>
              </a:rPr>
              <a:t>13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3750, 3550 -</a:t>
            </a:r>
            <a:r>
              <a:rPr lang="en-US" sz="2800" dirty="0" smtClean="0">
                <a:solidFill>
                  <a:srgbClr val="C00000"/>
                </a:solidFill>
              </a:rPr>
              <a:t>57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Every Ethernet Port is: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10/100/1000 capable but configured for </a:t>
            </a:r>
            <a:r>
              <a:rPr lang="en-US" sz="2800" dirty="0" smtClean="0">
                <a:solidFill>
                  <a:srgbClr val="C00000"/>
                </a:solidFill>
              </a:rPr>
              <a:t>10/100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PoE (Cisco pre-standard PoE) and </a:t>
            </a:r>
            <a:r>
              <a:rPr lang="en-US" sz="2800" dirty="0" smtClean="0">
                <a:solidFill>
                  <a:srgbClr val="C00000"/>
                </a:solidFill>
              </a:rPr>
              <a:t>802.3af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Ethernet</a:t>
            </a:r>
            <a:br>
              <a:rPr lang="en-US" dirty="0" smtClean="0"/>
            </a:br>
            <a:r>
              <a:rPr lang="en-US" sz="2400" dirty="0" smtClean="0"/>
              <a:t>(cont.)</a:t>
            </a:r>
            <a:endParaRPr lang="en-US" sz="2400" dirty="0"/>
          </a:p>
        </p:txBody>
      </p:sp>
      <p:pic>
        <p:nvPicPr>
          <p:cNvPr id="3" name="Picture 11" descr="40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838200"/>
            <a:ext cx="2238183" cy="17526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295400"/>
            <a:ext cx="13503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667000"/>
            <a:ext cx="830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Residence Halls Ports: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802.1x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DHCP Snooping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Roadmap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Upgrade Catalyst switches from Cat OS to 	IOS </a:t>
            </a:r>
            <a:r>
              <a:rPr lang="en-US" sz="2800" dirty="0" smtClean="0"/>
              <a:t>(12.2(33)SXH3a)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Add </a:t>
            </a:r>
            <a:r>
              <a:rPr lang="en-US" sz="3200" dirty="0" err="1" smtClean="0"/>
              <a:t>QoS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143000"/>
            <a:ext cx="162309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Backbone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667000"/>
            <a:ext cx="6400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Fiber between buildings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OSPF is the routing protocol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Single connection to UF Backbone 	OSPF ASBR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Roadmap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Add 2nd connection to Backbone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Add </a:t>
            </a:r>
            <a:r>
              <a:rPr lang="en-US" sz="3200" dirty="0" err="1" smtClean="0"/>
              <a:t>QoS</a:t>
            </a: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Upgrade bandwidth to 10 gig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228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5140</TotalTime>
  <Words>1715</Words>
  <Application>Microsoft Office PowerPoint</Application>
  <PresentationFormat>On-screen Show (4:3)</PresentationFormat>
  <Paragraphs>471</Paragraphs>
  <Slides>56</Slides>
  <Notes>18</Notes>
  <HiddenSlides>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1_Office Theme</vt:lpstr>
      <vt:lpstr>Visio</vt:lpstr>
      <vt:lpstr>Housing Residence Education Network and Services</vt:lpstr>
      <vt:lpstr>Network Traffic</vt:lpstr>
      <vt:lpstr>Other Student Affairs Departments HRE Supports</vt:lpstr>
      <vt:lpstr>Network</vt:lpstr>
      <vt:lpstr>Slide 5</vt:lpstr>
      <vt:lpstr>Slide 6</vt:lpstr>
      <vt:lpstr>Network Ethernet</vt:lpstr>
      <vt:lpstr>Network Ethernet (cont.)</vt:lpstr>
      <vt:lpstr>Network Backbone</vt:lpstr>
      <vt:lpstr>Network Wireless</vt:lpstr>
      <vt:lpstr>Disaster Recovery</vt:lpstr>
      <vt:lpstr>Slide 12</vt:lpstr>
      <vt:lpstr>Network Services</vt:lpstr>
      <vt:lpstr>Network Security</vt:lpstr>
      <vt:lpstr>Authentication 802.1x</vt:lpstr>
      <vt:lpstr>Authentication  Supplicant Solution</vt:lpstr>
      <vt:lpstr>Authentication 802.1x (cont.)</vt:lpstr>
      <vt:lpstr>Authentication Authentication Server (cont.)</vt:lpstr>
      <vt:lpstr>VLANs</vt:lpstr>
      <vt:lpstr>Sample Switch Configuration 802.1x on IOS</vt:lpstr>
      <vt:lpstr>Sample Switch Configuration AAA and Radius on IOS</vt:lpstr>
      <vt:lpstr>Sample Switch Configuration VLAN and Interface on IOS</vt:lpstr>
      <vt:lpstr>Authentication and VLANs Student VLAN</vt:lpstr>
      <vt:lpstr>Authentication and VLANs (cont.) Fail VLAN</vt:lpstr>
      <vt:lpstr>Authentication and VLANs (cont.) Instructions VLAN</vt:lpstr>
      <vt:lpstr>Network Security  (cont.)</vt:lpstr>
      <vt:lpstr>Detection</vt:lpstr>
      <vt:lpstr>Action DHNet Program</vt:lpstr>
      <vt:lpstr>Action DHNet Program (cont.)</vt:lpstr>
      <vt:lpstr>Action DHNet Program (cont.)</vt:lpstr>
      <vt:lpstr>Action DHNet Program (cont.)</vt:lpstr>
      <vt:lpstr>Authentication and VLANs (cont.) Restricted VLAN</vt:lpstr>
      <vt:lpstr>Remediation Acceptable Use Policy Compliance</vt:lpstr>
      <vt:lpstr>Remediation  DHNet Program</vt:lpstr>
      <vt:lpstr>Student and Employee Card Lock System</vt:lpstr>
      <vt:lpstr>Employee Phone System Voice over IP</vt:lpstr>
      <vt:lpstr>Employee Phone System Voice over IP  (cont.)</vt:lpstr>
      <vt:lpstr>Employee Services</vt:lpstr>
      <vt:lpstr>Employee Services  (cont.)</vt:lpstr>
      <vt:lpstr>Employee Services Web Hosting</vt:lpstr>
      <vt:lpstr>DHNet Home Page</vt:lpstr>
      <vt:lpstr>RecSports Home Page</vt:lpstr>
      <vt:lpstr>Monitoring and Control Systems</vt:lpstr>
      <vt:lpstr>CiscoWorks</vt:lpstr>
      <vt:lpstr>Cacti</vt:lpstr>
      <vt:lpstr>VMware Infrastructure</vt:lpstr>
      <vt:lpstr>APC InfraStruXure Manager</vt:lpstr>
      <vt:lpstr>Trouble Ticket</vt:lpstr>
      <vt:lpstr>Trouble Tickets</vt:lpstr>
      <vt:lpstr>Reports Bandwidth (First 24 hours) </vt:lpstr>
      <vt:lpstr>Reports Bandwidth (2nd week, 24 hours) </vt:lpstr>
      <vt:lpstr>Reports P2P by Direction (2nd week, 24 hours) </vt:lpstr>
      <vt:lpstr>Reports P2P by Direction (8th week, 24 hours) </vt:lpstr>
      <vt:lpstr>Reports Case Data (1st week) </vt:lpstr>
      <vt:lpstr>Reports Case Data (4th week) </vt:lpstr>
      <vt:lpstr>Thank you</vt:lpstr>
    </vt:vector>
  </TitlesOfParts>
  <Company>University of Florida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Avoid DMCA Violations</dc:title>
  <dc:creator>benjamin</dc:creator>
  <cp:lastModifiedBy>benjamin</cp:lastModifiedBy>
  <cp:revision>434</cp:revision>
  <dcterms:created xsi:type="dcterms:W3CDTF">2008-09-17T18:44:58Z</dcterms:created>
  <dcterms:modified xsi:type="dcterms:W3CDTF">2009-04-10T09:22:14Z</dcterms:modified>
</cp:coreProperties>
</file>