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61" r:id="rId3"/>
    <p:sldId id="262" r:id="rId4"/>
    <p:sldId id="260" r:id="rId5"/>
    <p:sldId id="263" r:id="rId6"/>
    <p:sldId id="257" r:id="rId7"/>
    <p:sldId id="266" r:id="rId8"/>
    <p:sldId id="267" r:id="rId9"/>
    <p:sldId id="271" r:id="rId10"/>
    <p:sldId id="275" r:id="rId11"/>
    <p:sldId id="269" r:id="rId12"/>
    <p:sldId id="270" r:id="rId13"/>
    <p:sldId id="272" r:id="rId14"/>
    <p:sldId id="273" r:id="rId15"/>
    <p:sldId id="274" r:id="rId16"/>
    <p:sldId id="276" r:id="rId17"/>
    <p:sldId id="277" r:id="rId18"/>
    <p:sldId id="278" r:id="rId19"/>
    <p:sldId id="279" r:id="rId20"/>
    <p:sldId id="280" r:id="rId21"/>
    <p:sldId id="283" r:id="rId22"/>
    <p:sldId id="288" r:id="rId23"/>
    <p:sldId id="284" r:id="rId24"/>
    <p:sldId id="281" r:id="rId25"/>
    <p:sldId id="290" r:id="rId26"/>
    <p:sldId id="289" r:id="rId27"/>
    <p:sldId id="291" r:id="rId28"/>
    <p:sldId id="285" r:id="rId29"/>
    <p:sldId id="286" r:id="rId30"/>
    <p:sldId id="292" r:id="rId31"/>
    <p:sldId id="26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11" autoAdjust="0"/>
  </p:normalViewPr>
  <p:slideViewPr>
    <p:cSldViewPr>
      <p:cViewPr varScale="1">
        <p:scale>
          <a:sx n="90" d="100"/>
          <a:sy n="90" d="100"/>
        </p:scale>
        <p:origin x="-59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F42B6-C5A6-44B0-82B5-27A0F74BA87A}" type="datetimeFigureOut">
              <a:rPr lang="en-US" smtClean="0"/>
              <a:pPr/>
              <a:t>8/14/2010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99986-8FD6-48E5-A456-2A828855DE74}" type="slidenum">
              <a:rPr lang="en-US" smtClean="0"/>
              <a:pPr/>
              <a:t>‹#›</a:t>
            </a:fld>
            <a:endParaRPr lang="en-US" dirty="0"/>
          </a:p>
        </p:txBody>
      </p:sp>
    </p:spTree>
    <p:extLst>
      <p:ext uri="{BB962C8B-B14F-4D97-AF65-F5344CB8AC3E}">
        <p14:creationId xmlns:p14="http://schemas.microsoft.com/office/powerpoint/2010/main" xmlns="" val="197707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45 Under graduate buildings (Beaty 14 stories)</a:t>
            </a:r>
          </a:p>
          <a:p>
            <a:r>
              <a:rPr lang="en-US" dirty="0" smtClean="0"/>
              <a:t>44 Maguire / UVS</a:t>
            </a:r>
          </a:p>
        </p:txBody>
      </p:sp>
      <p:sp>
        <p:nvSpPr>
          <p:cNvPr id="4" name="Slide Number Placeholder 3"/>
          <p:cNvSpPr>
            <a:spLocks noGrp="1"/>
          </p:cNvSpPr>
          <p:nvPr>
            <p:ph type="sldNum" sz="quarter" idx="10"/>
          </p:nvPr>
        </p:nvSpPr>
        <p:spPr/>
        <p:txBody>
          <a:bodyPr/>
          <a:lstStyle/>
          <a:p>
            <a:fld id="{39DA2CEB-20FC-4AE4-96A0-EA449BA55CBB}"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90,000 feet</a:t>
            </a:r>
            <a:r>
              <a:rPr lang="en-US" baseline="0" dirty="0" smtClean="0"/>
              <a:t> </a:t>
            </a:r>
            <a:r>
              <a:rPr lang="en-US" dirty="0" smtClean="0"/>
              <a:t>of fiber sheath 12 – 48 count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90 Switches</a:t>
            </a:r>
            <a:r>
              <a:rPr lang="en-US" baseline="0" dirty="0" smtClean="0"/>
              <a:t> 1/3 Catalyst 6500</a:t>
            </a:r>
            <a:endParaRPr lang="en-US" dirty="0" smtClean="0"/>
          </a:p>
          <a:p>
            <a:endParaRPr lang="en-US" dirty="0"/>
          </a:p>
        </p:txBody>
      </p:sp>
      <p:sp>
        <p:nvSpPr>
          <p:cNvPr id="4" name="Slide Number Placeholder 3"/>
          <p:cNvSpPr>
            <a:spLocks noGrp="1"/>
          </p:cNvSpPr>
          <p:nvPr>
            <p:ph type="sldNum" sz="quarter" idx="10"/>
          </p:nvPr>
        </p:nvSpPr>
        <p:spPr/>
        <p:txBody>
          <a:bodyPr/>
          <a:lstStyle/>
          <a:p>
            <a:fld id="{67799986-8FD6-48E5-A456-2A828855DE74}" type="slidenum">
              <a:rPr lang="en-US" smtClean="0"/>
              <a:pPr/>
              <a:t>3</a:t>
            </a:fld>
            <a:endParaRPr lang="en-US" dirty="0"/>
          </a:p>
        </p:txBody>
      </p:sp>
    </p:spTree>
    <p:extLst>
      <p:ext uri="{BB962C8B-B14F-4D97-AF65-F5344CB8AC3E}">
        <p14:creationId xmlns:p14="http://schemas.microsoft.com/office/powerpoint/2010/main" xmlns="" val="9639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99986-8FD6-48E5-A456-2A828855DE74}" type="slidenum">
              <a:rPr lang="en-US" smtClean="0"/>
              <a:pPr/>
              <a:t>4</a:t>
            </a:fld>
            <a:endParaRPr lang="en-US" dirty="0"/>
          </a:p>
        </p:txBody>
      </p:sp>
    </p:spTree>
    <p:extLst>
      <p:ext uri="{BB962C8B-B14F-4D97-AF65-F5344CB8AC3E}">
        <p14:creationId xmlns:p14="http://schemas.microsoft.com/office/powerpoint/2010/main" xmlns="" val="2955978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Hume generator</a:t>
            </a:r>
            <a:r>
              <a:rPr lang="en-US" baseline="0" dirty="0" smtClean="0"/>
              <a:t> is 35 kVA and is just for BRP room, MHO generator is 100 kVA and is for server room and emergency power within MHO.  Generators run on natural gas.  Transfer switch feed from commercial power and generator.</a:t>
            </a:r>
          </a:p>
          <a:p>
            <a:endParaRPr lang="en-US" dirty="0"/>
          </a:p>
        </p:txBody>
      </p:sp>
      <p:sp>
        <p:nvSpPr>
          <p:cNvPr id="4" name="Slide Number Placeholder 3"/>
          <p:cNvSpPr>
            <a:spLocks noGrp="1"/>
          </p:cNvSpPr>
          <p:nvPr>
            <p:ph type="sldNum" sz="quarter" idx="10"/>
          </p:nvPr>
        </p:nvSpPr>
        <p:spPr/>
        <p:txBody>
          <a:bodyPr/>
          <a:lstStyle/>
          <a:p>
            <a:fld id="{39DA2CEB-20FC-4AE4-96A0-EA449BA55CBB}" type="slidenum">
              <a:rPr lang="en-US" smtClean="0"/>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C599C0-BD35-48FF-8551-190536B9CE70}" type="datetimeFigureOut">
              <a:rPr lang="en-US" smtClean="0"/>
              <a:pPr/>
              <a:t>8/14/2010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55BEF23-1900-4034-B2A7-C545171C2837}"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599C0-BD35-48FF-8551-190536B9CE70}" type="datetimeFigureOut">
              <a:rPr lang="en-US" smtClean="0"/>
              <a:pPr/>
              <a:t>8/14/2010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55BEF23-1900-4034-B2A7-C545171C2837}" type="slidenum">
              <a:rPr lang="en-US" smtClean="0"/>
              <a:pPr/>
              <a:t>‹#›</a:t>
            </a:fld>
            <a:endParaRPr lang="en-US" dirty="0"/>
          </a:p>
        </p:txBody>
      </p:sp>
    </p:spTree>
    <p:extLst>
      <p:ext uri="{BB962C8B-B14F-4D97-AF65-F5344CB8AC3E}">
        <p14:creationId xmlns:p14="http://schemas.microsoft.com/office/powerpoint/2010/main" xmlns="" val="243787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C599C0-BD35-48FF-8551-190536B9CE70}" type="datetimeFigureOut">
              <a:rPr lang="en-US" smtClean="0"/>
              <a:pPr/>
              <a:t>8/14/2010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C55BEF23-1900-4034-B2A7-C545171C2837}" type="slidenum">
              <a:rPr lang="en-US" smtClean="0"/>
              <a:pPr/>
              <a:t>‹#›</a:t>
            </a:fld>
            <a:endParaRPr lang="en-US" dirty="0"/>
          </a:p>
        </p:txBody>
      </p:sp>
    </p:spTree>
    <p:extLst>
      <p:ext uri="{BB962C8B-B14F-4D97-AF65-F5344CB8AC3E}">
        <p14:creationId xmlns:p14="http://schemas.microsoft.com/office/powerpoint/2010/main" xmlns="" val="48953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599C0-BD35-48FF-8551-190536B9CE70}" type="datetimeFigureOut">
              <a:rPr lang="en-US" smtClean="0"/>
              <a:pPr/>
              <a:t>8/14/2010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C55BEF23-1900-4034-B2A7-C545171C2837}" type="slidenum">
              <a:rPr lang="en-US" smtClean="0"/>
              <a:pPr/>
              <a:t>‹#›</a:t>
            </a:fld>
            <a:endParaRPr lang="en-US" dirty="0"/>
          </a:p>
        </p:txBody>
      </p:sp>
    </p:spTree>
    <p:extLst>
      <p:ext uri="{BB962C8B-B14F-4D97-AF65-F5344CB8AC3E}">
        <p14:creationId xmlns:p14="http://schemas.microsoft.com/office/powerpoint/2010/main" xmlns="" val="578288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6" cstate="print">
            <a:alphaModFix amt="29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274638"/>
            <a:ext cx="7391400" cy="1143000"/>
          </a:xfrm>
          <a:prstGeom prst="rect">
            <a:avLst/>
          </a:prstGeom>
        </p:spPr>
        <p:style>
          <a:lnRef idx="3">
            <a:schemeClr val="lt1"/>
          </a:lnRef>
          <a:fillRef idx="1">
            <a:schemeClr val="dk1"/>
          </a:fillRef>
          <a:effectRef idx="1">
            <a:schemeClr val="dk1"/>
          </a:effectRef>
          <a:fontRef idx="none"/>
        </p:style>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600200"/>
            <a:ext cx="7391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95400" y="6356350"/>
            <a:ext cx="1295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599C0-BD35-48FF-8551-190536B9CE70}" type="datetimeFigureOut">
              <a:rPr lang="en-US" smtClean="0"/>
              <a:pPr/>
              <a:t>8/14/2010</a:t>
            </a:fld>
            <a:endParaRPr lang="en-US" dirty="0"/>
          </a:p>
        </p:txBody>
      </p:sp>
      <p:sp>
        <p:nvSpPr>
          <p:cNvPr id="6" name="Slide Number Placeholder 5"/>
          <p:cNvSpPr>
            <a:spLocks noGrp="1"/>
          </p:cNvSpPr>
          <p:nvPr>
            <p:ph type="sldNum" sz="quarter" idx="4"/>
          </p:nvPr>
        </p:nvSpPr>
        <p:spPr>
          <a:xfrm>
            <a:off x="8305800" y="6356350"/>
            <a:ext cx="381000" cy="365125"/>
          </a:xfrm>
          <a:prstGeom prst="rect">
            <a:avLst/>
          </a:prstGeom>
        </p:spPr>
        <p:style>
          <a:lnRef idx="3">
            <a:schemeClr val="lt1"/>
          </a:lnRef>
          <a:fillRef idx="1">
            <a:schemeClr val="dk1"/>
          </a:fillRef>
          <a:effectRef idx="1">
            <a:schemeClr val="dk1"/>
          </a:effectRef>
          <a:fontRef idx="none"/>
        </p:style>
        <p:txBody>
          <a:bodyPr vert="horz" lIns="91440" tIns="45720" rIns="91440" bIns="45720" rtlCol="0" anchor="ctr"/>
          <a:lstStyle>
            <a:lvl1pPr algn="r">
              <a:defRPr sz="1200" b="1">
                <a:solidFill>
                  <a:schemeClr val="tx1">
                    <a:tint val="75000"/>
                  </a:schemeClr>
                </a:solidFill>
              </a:defRPr>
            </a:lvl1pPr>
          </a:lstStyle>
          <a:p>
            <a:fld id="{C55BEF23-1900-4034-B2A7-C545171C2837}" type="slidenum">
              <a:rPr lang="en-US" smtClean="0"/>
              <a:pPr/>
              <a:t>‹#›</a:t>
            </a:fld>
            <a:endParaRPr lang="en-US" dirty="0"/>
          </a:p>
        </p:txBody>
      </p:sp>
      <p:pic>
        <p:nvPicPr>
          <p:cNvPr id="7" name="Picture 6"/>
          <p:cNvPicPr>
            <a:picLocks noChangeAspect="1"/>
          </p:cNvPicPr>
          <p:nvPr/>
        </p:nvPicPr>
        <p:blipFill rotWithShape="1">
          <a:blip r:embed="rId6" cstate="print">
            <a:extLst>
              <a:ext uri="{28A0092B-C50C-407E-A947-70E740481C1C}">
                <a14:useLocalDpi xmlns:a14="http://schemas.microsoft.com/office/drawing/2010/main" xmlns="" val="0"/>
              </a:ext>
            </a:extLst>
          </a:blip>
          <a:srcRect l="-87000" r="87000"/>
          <a:stretch/>
        </p:blipFill>
        <p:spPr>
          <a:xfrm>
            <a:off x="-7955280" y="0"/>
            <a:ext cx="9144000" cy="6858000"/>
          </a:xfrm>
          <a:prstGeom prst="rect">
            <a:avLst/>
          </a:prstGeom>
          <a:effectLst>
            <a:softEdge rad="127000"/>
          </a:effectLst>
        </p:spPr>
      </p:pic>
    </p:spTree>
    <p:extLst>
      <p:ext uri="{BB962C8B-B14F-4D97-AF65-F5344CB8AC3E}">
        <p14:creationId xmlns:p14="http://schemas.microsoft.com/office/powerpoint/2010/main" xmlns="" val="2658145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spcBef>
          <a:spcPct val="0"/>
        </a:spcBef>
        <a:buNone/>
        <a:defRPr sz="4400" kern="1200" baseline="0">
          <a:solidFill>
            <a:schemeClr val="bg1"/>
          </a:solidFill>
          <a:latin typeface="High Tower Text"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2057400"/>
          </a:xfrm>
        </p:spPr>
        <p:txBody>
          <a:bodyPr>
            <a:normAutofit fontScale="90000"/>
          </a:bodyPr>
          <a:lstStyle/>
          <a:p>
            <a:r>
              <a:rPr lang="en-US" dirty="0" smtClean="0"/>
              <a:t>Network Security</a:t>
            </a:r>
            <a:br>
              <a:rPr lang="en-US" dirty="0" smtClean="0"/>
            </a:br>
            <a:r>
              <a:rPr lang="en-US" dirty="0" smtClean="0"/>
              <a:t>Department of Housing and Resident Education</a:t>
            </a:r>
            <a:endParaRPr lang="en-US" dirty="0"/>
          </a:p>
        </p:txBody>
      </p:sp>
      <p:sp>
        <p:nvSpPr>
          <p:cNvPr id="3" name="Subtitle 2"/>
          <p:cNvSpPr>
            <a:spLocks noGrp="1"/>
          </p:cNvSpPr>
          <p:nvPr>
            <p:ph type="subTitle" idx="1"/>
          </p:nvPr>
        </p:nvSpPr>
        <p:spPr/>
        <p:txBody>
          <a:bodyPr/>
          <a:lstStyle/>
          <a:p>
            <a:endParaRPr lang="en-US" dirty="0" smtClean="0"/>
          </a:p>
          <a:p>
            <a:r>
              <a:rPr lang="en-US" dirty="0" smtClean="0">
                <a:solidFill>
                  <a:schemeClr val="tx1">
                    <a:lumMod val="65000"/>
                    <a:lumOff val="35000"/>
                  </a:schemeClr>
                </a:solidFill>
              </a:rPr>
              <a:t>Charles Benjamin</a:t>
            </a:r>
            <a:endParaRPr lang="en-US" dirty="0">
              <a:solidFill>
                <a:schemeClr val="tx1">
                  <a:lumMod val="65000"/>
                  <a:lumOff val="35000"/>
                </a:schemeClr>
              </a:solidFill>
            </a:endParaRPr>
          </a:p>
        </p:txBody>
      </p:sp>
    </p:spTree>
    <p:extLst>
      <p:ext uri="{BB962C8B-B14F-4D97-AF65-F5344CB8AC3E}">
        <p14:creationId xmlns:p14="http://schemas.microsoft.com/office/powerpoint/2010/main" xmlns="" val="159580876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Impulse SafeConnect</a:t>
            </a:r>
            <a:br>
              <a:rPr lang="en-US" dirty="0" smtClean="0"/>
            </a:br>
            <a:r>
              <a:rPr lang="en-US" dirty="0" smtClean="0">
                <a:solidFill>
                  <a:srgbClr val="C00000"/>
                </a:solidFill>
              </a:rPr>
              <a:t>Components</a:t>
            </a:r>
            <a:endParaRPr lang="en-US" dirty="0">
              <a:solidFill>
                <a:srgbClr val="C00000"/>
              </a:solidFill>
            </a:endParaRPr>
          </a:p>
        </p:txBody>
      </p:sp>
      <p:sp>
        <p:nvSpPr>
          <p:cNvPr id="3" name="TextBox 2"/>
          <p:cNvSpPr txBox="1"/>
          <p:nvPr/>
        </p:nvSpPr>
        <p:spPr>
          <a:xfrm>
            <a:off x="762000" y="1752600"/>
            <a:ext cx="7380931" cy="4616648"/>
          </a:xfrm>
          <a:prstGeom prst="rect">
            <a:avLst/>
          </a:prstGeom>
          <a:noFill/>
        </p:spPr>
        <p:txBody>
          <a:bodyPr wrap="none" rtlCol="0">
            <a:spAutoFit/>
          </a:bodyPr>
          <a:lstStyle/>
          <a:p>
            <a:pPr marL="457200" indent="-457200">
              <a:buFont typeface="Arial" pitchFamily="34" charset="0"/>
              <a:buChar char="•"/>
            </a:pPr>
            <a:r>
              <a:rPr lang="en-US" sz="3200" dirty="0" smtClean="0">
                <a:solidFill>
                  <a:srgbClr val="C00000"/>
                </a:solidFill>
              </a:rPr>
              <a:t>Policy </a:t>
            </a:r>
            <a:r>
              <a:rPr lang="en-US" sz="3200" dirty="0">
                <a:solidFill>
                  <a:srgbClr val="C00000"/>
                </a:solidFill>
              </a:rPr>
              <a:t>Enforcer </a:t>
            </a:r>
            <a:r>
              <a:rPr lang="en-US" sz="3200" dirty="0" smtClean="0"/>
              <a:t>appliance (PE)</a:t>
            </a:r>
          </a:p>
          <a:p>
            <a:pPr marL="914400" lvl="1" indent="-457200">
              <a:buFont typeface="Arial" pitchFamily="34" charset="0"/>
              <a:buChar char="•"/>
            </a:pPr>
            <a:r>
              <a:rPr lang="en-US" sz="2400" dirty="0" smtClean="0"/>
              <a:t>DB </a:t>
            </a:r>
            <a:r>
              <a:rPr lang="en-US" sz="2400" dirty="0"/>
              <a:t>– MySQL, Webserver – Tomcat, Proxy – </a:t>
            </a:r>
            <a:r>
              <a:rPr lang="en-US" sz="2400" dirty="0" smtClean="0"/>
              <a:t>Squid</a:t>
            </a:r>
            <a:endParaRPr lang="en-US" sz="2400" dirty="0"/>
          </a:p>
          <a:p>
            <a:pPr marL="457200" indent="-457200">
              <a:buFont typeface="Arial" pitchFamily="34" charset="0"/>
              <a:buChar char="•"/>
            </a:pPr>
            <a:r>
              <a:rPr lang="en-US" sz="3200" dirty="0">
                <a:solidFill>
                  <a:srgbClr val="C00000"/>
                </a:solidFill>
              </a:rPr>
              <a:t>Management </a:t>
            </a:r>
            <a:r>
              <a:rPr lang="en-US" sz="3200" dirty="0" smtClean="0">
                <a:solidFill>
                  <a:srgbClr val="C00000"/>
                </a:solidFill>
              </a:rPr>
              <a:t>Console</a:t>
            </a:r>
            <a:endParaRPr lang="en-US" sz="3200" dirty="0">
              <a:solidFill>
                <a:srgbClr val="C00000"/>
              </a:solidFill>
            </a:endParaRPr>
          </a:p>
          <a:p>
            <a:pPr marL="457200" indent="-457200">
              <a:buFont typeface="Arial" pitchFamily="34" charset="0"/>
              <a:buChar char="•"/>
            </a:pPr>
            <a:r>
              <a:rPr lang="en-US" sz="3200" dirty="0">
                <a:solidFill>
                  <a:srgbClr val="C00000"/>
                </a:solidFill>
              </a:rPr>
              <a:t>Reporting Console</a:t>
            </a:r>
          </a:p>
          <a:p>
            <a:pPr marL="457200" indent="-457200">
              <a:buFont typeface="Arial" pitchFamily="34" charset="0"/>
              <a:buChar char="•"/>
            </a:pPr>
            <a:r>
              <a:rPr lang="en-US" sz="3200" dirty="0">
                <a:solidFill>
                  <a:srgbClr val="C00000"/>
                </a:solidFill>
              </a:rPr>
              <a:t>Policy </a:t>
            </a:r>
            <a:r>
              <a:rPr lang="en-US" sz="3200" dirty="0" smtClean="0">
                <a:solidFill>
                  <a:srgbClr val="C00000"/>
                </a:solidFill>
              </a:rPr>
              <a:t>Key</a:t>
            </a:r>
          </a:p>
          <a:p>
            <a:pPr marL="914400" lvl="1" indent="-457200">
              <a:buFont typeface="Arial" pitchFamily="34" charset="0"/>
              <a:buChar char="•"/>
            </a:pPr>
            <a:r>
              <a:rPr lang="en-US" sz="2800" dirty="0"/>
              <a:t>L</a:t>
            </a:r>
            <a:r>
              <a:rPr lang="en-US" sz="2800" dirty="0" smtClean="0"/>
              <a:t>ite </a:t>
            </a:r>
            <a:r>
              <a:rPr lang="en-US" sz="2800" dirty="0"/>
              <a:t>weight </a:t>
            </a:r>
            <a:r>
              <a:rPr lang="en-US" sz="2800" dirty="0" smtClean="0"/>
              <a:t>program 1.27 M</a:t>
            </a:r>
          </a:p>
          <a:p>
            <a:pPr marL="457200" indent="-457200">
              <a:buFont typeface="Arial" pitchFamily="34" charset="0"/>
              <a:buChar char="•"/>
            </a:pPr>
            <a:endParaRPr lang="en-US" sz="3200" dirty="0"/>
          </a:p>
          <a:p>
            <a:pPr marL="457200" indent="-457200">
              <a:buFont typeface="Arial" pitchFamily="34" charset="0"/>
              <a:buChar char="•"/>
            </a:pPr>
            <a:r>
              <a:rPr lang="en-US" sz="3200" dirty="0" smtClean="0"/>
              <a:t>Router configuration</a:t>
            </a:r>
          </a:p>
          <a:p>
            <a:pPr marL="457200" indent="-457200">
              <a:buFont typeface="Arial" pitchFamily="34" charset="0"/>
              <a:buChar char="•"/>
            </a:pPr>
            <a:r>
              <a:rPr lang="en-US" sz="3200" dirty="0" smtClean="0"/>
              <a:t>Authentication Server</a:t>
            </a:r>
            <a:endParaRPr lang="en-US" sz="3200" dirty="0"/>
          </a:p>
          <a:p>
            <a:endParaRPr lang="en-US" dirty="0"/>
          </a:p>
        </p:txBody>
      </p:sp>
    </p:spTree>
    <p:extLst>
      <p:ext uri="{BB962C8B-B14F-4D97-AF65-F5344CB8AC3E}">
        <p14:creationId xmlns:p14="http://schemas.microsoft.com/office/powerpoint/2010/main" xmlns="" val="2756247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Console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1600200"/>
            <a:ext cx="6705600" cy="5070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503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Console</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600200"/>
            <a:ext cx="8337448"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52164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Impulse SafeConnect</a:t>
            </a:r>
            <a:br>
              <a:rPr lang="en-US" dirty="0" smtClean="0"/>
            </a:br>
            <a:r>
              <a:rPr lang="en-US" dirty="0" smtClean="0">
                <a:solidFill>
                  <a:srgbClr val="C00000"/>
                </a:solidFill>
              </a:rPr>
              <a:t>Setup</a:t>
            </a:r>
            <a:endParaRPr lang="en-US" dirty="0">
              <a:solidFill>
                <a:srgbClr val="C00000"/>
              </a:solidFill>
            </a:endParaRPr>
          </a:p>
        </p:txBody>
      </p:sp>
      <p:sp>
        <p:nvSpPr>
          <p:cNvPr id="3" name="TextBox 2"/>
          <p:cNvSpPr txBox="1"/>
          <p:nvPr/>
        </p:nvSpPr>
        <p:spPr>
          <a:xfrm>
            <a:off x="665140" y="1752600"/>
            <a:ext cx="8478860" cy="4924425"/>
          </a:xfrm>
          <a:prstGeom prst="rect">
            <a:avLst/>
          </a:prstGeom>
          <a:noFill/>
        </p:spPr>
        <p:txBody>
          <a:bodyPr wrap="none" rtlCol="0">
            <a:spAutoFit/>
          </a:bodyPr>
          <a:lstStyle/>
          <a:p>
            <a:pPr marL="457200" indent="-457200">
              <a:buFont typeface="Arial" pitchFamily="34" charset="0"/>
              <a:buChar char="•"/>
            </a:pPr>
            <a:r>
              <a:rPr lang="en-US" sz="3200" dirty="0" smtClean="0"/>
              <a:t>Configure Housing Border </a:t>
            </a:r>
            <a:r>
              <a:rPr lang="en-US" sz="3200" dirty="0">
                <a:solidFill>
                  <a:srgbClr val="C00000"/>
                </a:solidFill>
              </a:rPr>
              <a:t>R</a:t>
            </a:r>
            <a:r>
              <a:rPr lang="en-US" sz="3200" dirty="0" smtClean="0">
                <a:solidFill>
                  <a:srgbClr val="C00000"/>
                </a:solidFill>
              </a:rPr>
              <a:t>outer</a:t>
            </a:r>
          </a:p>
          <a:p>
            <a:pPr marL="914400" lvl="1" indent="-457200">
              <a:buFont typeface="Arial" pitchFamily="34" charset="0"/>
              <a:buChar char="•"/>
            </a:pPr>
            <a:r>
              <a:rPr lang="en-US" sz="2400" dirty="0" smtClean="0"/>
              <a:t>NetFlow</a:t>
            </a:r>
          </a:p>
          <a:p>
            <a:pPr marL="914400" lvl="1" indent="-457200">
              <a:buFont typeface="Arial" pitchFamily="34" charset="0"/>
              <a:buChar char="•"/>
            </a:pPr>
            <a:r>
              <a:rPr lang="en-US" sz="2400" dirty="0" smtClean="0"/>
              <a:t>Policy Based Routing</a:t>
            </a:r>
          </a:p>
          <a:p>
            <a:pPr marL="914400" lvl="1" indent="-457200">
              <a:buFont typeface="Arial" pitchFamily="34" charset="0"/>
              <a:buChar char="•"/>
            </a:pPr>
            <a:r>
              <a:rPr lang="en-US" sz="2400" dirty="0" smtClean="0"/>
              <a:t>SSH connection</a:t>
            </a:r>
            <a:endParaRPr lang="en-US" sz="2400" dirty="0"/>
          </a:p>
          <a:p>
            <a:pPr marL="457200" indent="-457200">
              <a:buFont typeface="Arial" pitchFamily="34" charset="0"/>
              <a:buChar char="•"/>
            </a:pPr>
            <a:r>
              <a:rPr lang="en-US" sz="3200" dirty="0" smtClean="0"/>
              <a:t>Install </a:t>
            </a:r>
            <a:r>
              <a:rPr lang="en-US" sz="3200" dirty="0" smtClean="0">
                <a:solidFill>
                  <a:srgbClr val="C00000"/>
                </a:solidFill>
              </a:rPr>
              <a:t>Policy Enforcer </a:t>
            </a:r>
            <a:r>
              <a:rPr lang="en-US" sz="3200" dirty="0" smtClean="0"/>
              <a:t>Appliance</a:t>
            </a:r>
            <a:endParaRPr lang="en-US" sz="3200" dirty="0"/>
          </a:p>
          <a:p>
            <a:pPr marL="457200" indent="-457200">
              <a:buFont typeface="Arial" pitchFamily="34" charset="0"/>
              <a:buChar char="•"/>
            </a:pPr>
            <a:r>
              <a:rPr lang="en-US" sz="3200" dirty="0" smtClean="0"/>
              <a:t>Configure </a:t>
            </a:r>
            <a:r>
              <a:rPr lang="en-US" sz="3200" dirty="0" smtClean="0">
                <a:solidFill>
                  <a:srgbClr val="C00000"/>
                </a:solidFill>
              </a:rPr>
              <a:t>Authentication</a:t>
            </a:r>
            <a:r>
              <a:rPr lang="en-US" sz="3200" dirty="0" smtClean="0"/>
              <a:t> Server</a:t>
            </a:r>
          </a:p>
          <a:p>
            <a:pPr marL="914400" lvl="1" indent="-457200">
              <a:buFont typeface="Arial" pitchFamily="34" charset="0"/>
              <a:buChar char="•"/>
            </a:pPr>
            <a:r>
              <a:rPr lang="en-US" sz="3200" dirty="0" smtClean="0"/>
              <a:t>RADIUS</a:t>
            </a:r>
            <a:endParaRPr lang="en-US" sz="3200" dirty="0"/>
          </a:p>
          <a:p>
            <a:pPr marL="457200" indent="-457200">
              <a:buFont typeface="Arial" pitchFamily="34" charset="0"/>
              <a:buChar char="•"/>
            </a:pPr>
            <a:r>
              <a:rPr lang="en-US" sz="3200" dirty="0" smtClean="0"/>
              <a:t>Configure Policy Groups, </a:t>
            </a:r>
            <a:r>
              <a:rPr lang="en-US" sz="3200" dirty="0" smtClean="0">
                <a:solidFill>
                  <a:srgbClr val="C00000"/>
                </a:solidFill>
              </a:rPr>
              <a:t>Management Console</a:t>
            </a:r>
          </a:p>
          <a:p>
            <a:pPr marL="914400" lvl="1" indent="-457200">
              <a:buFont typeface="Arial" pitchFamily="34" charset="0"/>
              <a:buChar char="•"/>
            </a:pPr>
            <a:r>
              <a:rPr lang="en-US" sz="3200" dirty="0" smtClean="0"/>
              <a:t>Device Type</a:t>
            </a:r>
          </a:p>
          <a:p>
            <a:pPr marL="914400" lvl="1" indent="-457200">
              <a:buFont typeface="Arial" pitchFamily="34" charset="0"/>
              <a:buChar char="•"/>
            </a:pPr>
            <a:r>
              <a:rPr lang="en-US" sz="3200" dirty="0" smtClean="0"/>
              <a:t>Location</a:t>
            </a:r>
            <a:endParaRPr lang="en-US" sz="3200" dirty="0"/>
          </a:p>
          <a:p>
            <a:endParaRPr lang="en-US" dirty="0"/>
          </a:p>
        </p:txBody>
      </p:sp>
    </p:spTree>
    <p:extLst>
      <p:ext uri="{BB962C8B-B14F-4D97-AF65-F5344CB8AC3E}">
        <p14:creationId xmlns:p14="http://schemas.microsoft.com/office/powerpoint/2010/main" xmlns="" val="1231986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Impulse SafeConnect</a:t>
            </a:r>
            <a:br>
              <a:rPr lang="en-US" dirty="0" smtClean="0"/>
            </a:br>
            <a:r>
              <a:rPr lang="en-US" dirty="0" smtClean="0">
                <a:solidFill>
                  <a:srgbClr val="C00000"/>
                </a:solidFill>
              </a:rPr>
              <a:t>Example of Windows Policy</a:t>
            </a:r>
            <a:endParaRPr lang="en-US" dirty="0">
              <a:solidFill>
                <a:srgbClr val="C00000"/>
              </a:solidFill>
            </a:endParaRPr>
          </a:p>
        </p:txBody>
      </p:sp>
      <p:sp>
        <p:nvSpPr>
          <p:cNvPr id="3" name="TextBox 2"/>
          <p:cNvSpPr txBox="1"/>
          <p:nvPr/>
        </p:nvSpPr>
        <p:spPr>
          <a:xfrm>
            <a:off x="1447800" y="2286000"/>
            <a:ext cx="2842701" cy="2831544"/>
          </a:xfrm>
          <a:prstGeom prst="rect">
            <a:avLst/>
          </a:prstGeom>
          <a:noFill/>
        </p:spPr>
        <p:txBody>
          <a:bodyPr wrap="none" rtlCol="0">
            <a:spAutoFit/>
          </a:bodyPr>
          <a:lstStyle/>
          <a:p>
            <a:pPr marL="457200" lvl="0" indent="-457200">
              <a:buFont typeface="Arial" pitchFamily="34" charset="0"/>
              <a:buChar char="•"/>
            </a:pPr>
            <a:r>
              <a:rPr lang="en-US" sz="3200" dirty="0" smtClean="0"/>
              <a:t>Policy Key</a:t>
            </a:r>
          </a:p>
          <a:p>
            <a:pPr marL="457200" lvl="0" indent="-457200">
              <a:buFont typeface="Arial" pitchFamily="34" charset="0"/>
              <a:buChar char="•"/>
            </a:pPr>
            <a:r>
              <a:rPr lang="en-US" sz="3200" dirty="0" smtClean="0"/>
              <a:t>P2P</a:t>
            </a:r>
            <a:endParaRPr lang="en-US" sz="3200" dirty="0"/>
          </a:p>
          <a:p>
            <a:pPr marL="457200" lvl="0" indent="-457200">
              <a:buFont typeface="Arial" pitchFamily="34" charset="0"/>
              <a:buChar char="•"/>
            </a:pPr>
            <a:r>
              <a:rPr lang="en-US" sz="3200" dirty="0" smtClean="0"/>
              <a:t>Anti-virus</a:t>
            </a:r>
          </a:p>
          <a:p>
            <a:pPr marL="457200" indent="-457200">
              <a:buFont typeface="Arial" pitchFamily="34" charset="0"/>
              <a:buChar char="•"/>
            </a:pPr>
            <a:r>
              <a:rPr lang="en-US" sz="3200" dirty="0"/>
              <a:t>OS </a:t>
            </a:r>
            <a:r>
              <a:rPr lang="en-US" sz="3200" dirty="0" smtClean="0"/>
              <a:t>updates</a:t>
            </a:r>
            <a:endParaRPr lang="en-US" sz="3200" dirty="0"/>
          </a:p>
          <a:p>
            <a:pPr marL="457200" lvl="0" indent="-457200">
              <a:buFont typeface="Arial" pitchFamily="34" charset="0"/>
              <a:buChar char="•"/>
            </a:pPr>
            <a:r>
              <a:rPr lang="en-US" sz="3200" dirty="0" smtClean="0"/>
              <a:t>Anti-spyware</a:t>
            </a:r>
            <a:endParaRPr lang="en-US" sz="3200" i="1" dirty="0"/>
          </a:p>
          <a:p>
            <a:endParaRPr lang="en-US" dirty="0"/>
          </a:p>
        </p:txBody>
      </p:sp>
    </p:spTree>
    <p:extLst>
      <p:ext uri="{BB962C8B-B14F-4D97-AF65-F5344CB8AC3E}">
        <p14:creationId xmlns:p14="http://schemas.microsoft.com/office/powerpoint/2010/main" xmlns="" val="3162382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Impulse SafeConnect</a:t>
            </a:r>
            <a:br>
              <a:rPr lang="en-US" dirty="0" smtClean="0"/>
            </a:br>
            <a:r>
              <a:rPr lang="en-US" dirty="0" smtClean="0">
                <a:solidFill>
                  <a:srgbClr val="C00000"/>
                </a:solidFill>
              </a:rPr>
              <a:t>Go Live with Housing NAC </a:t>
            </a:r>
            <a:endParaRPr lang="en-US" dirty="0">
              <a:solidFill>
                <a:srgbClr val="C00000"/>
              </a:solidFill>
            </a:endParaRPr>
          </a:p>
        </p:txBody>
      </p:sp>
      <p:sp>
        <p:nvSpPr>
          <p:cNvPr id="3" name="TextBox 2"/>
          <p:cNvSpPr txBox="1"/>
          <p:nvPr/>
        </p:nvSpPr>
        <p:spPr>
          <a:xfrm>
            <a:off x="838200" y="2057399"/>
            <a:ext cx="6934200" cy="4031873"/>
          </a:xfrm>
          <a:prstGeom prst="rect">
            <a:avLst/>
          </a:prstGeom>
          <a:noFill/>
        </p:spPr>
        <p:txBody>
          <a:bodyPr wrap="square" rtlCol="0">
            <a:spAutoFit/>
          </a:bodyPr>
          <a:lstStyle/>
          <a:p>
            <a:pPr marL="457200" indent="-457200">
              <a:buFont typeface="Arial" pitchFamily="34" charset="0"/>
              <a:buChar char="•"/>
            </a:pPr>
            <a:r>
              <a:rPr lang="en-US" sz="3200" dirty="0" smtClean="0"/>
              <a:t>Implemented in phases:</a:t>
            </a:r>
          </a:p>
          <a:p>
            <a:pPr marL="914400" lvl="1" indent="-457200">
              <a:buFont typeface="Arial" pitchFamily="34" charset="0"/>
              <a:buChar char="•"/>
            </a:pPr>
            <a:r>
              <a:rPr lang="en-US" sz="3200" dirty="0" smtClean="0">
                <a:solidFill>
                  <a:srgbClr val="C00000"/>
                </a:solidFill>
              </a:rPr>
              <a:t>Internal</a:t>
            </a:r>
            <a:endParaRPr lang="en-US" sz="3200" dirty="0">
              <a:solidFill>
                <a:srgbClr val="C00000"/>
              </a:solidFill>
            </a:endParaRPr>
          </a:p>
          <a:p>
            <a:pPr marL="914400" lvl="1" indent="-457200">
              <a:buFont typeface="Arial" pitchFamily="34" charset="0"/>
              <a:buChar char="•"/>
            </a:pPr>
            <a:r>
              <a:rPr lang="en-US" sz="3200" dirty="0">
                <a:solidFill>
                  <a:srgbClr val="C00000"/>
                </a:solidFill>
              </a:rPr>
              <a:t>Summer </a:t>
            </a:r>
            <a:r>
              <a:rPr lang="en-US" sz="3200" dirty="0" smtClean="0">
                <a:solidFill>
                  <a:srgbClr val="C00000"/>
                </a:solidFill>
              </a:rPr>
              <a:t>A </a:t>
            </a:r>
            <a:r>
              <a:rPr lang="en-US" sz="3200" dirty="0" smtClean="0"/>
              <a:t>2010</a:t>
            </a:r>
          </a:p>
          <a:p>
            <a:pPr marL="1371600" lvl="2" indent="-457200">
              <a:buFont typeface="Arial" pitchFamily="34" charset="0"/>
              <a:buChar char="•"/>
            </a:pPr>
            <a:r>
              <a:rPr lang="en-US" sz="3200" dirty="0" smtClean="0"/>
              <a:t>570</a:t>
            </a:r>
            <a:r>
              <a:rPr lang="en-US" sz="3200" i="1" dirty="0" smtClean="0"/>
              <a:t> </a:t>
            </a:r>
            <a:r>
              <a:rPr lang="en-US" sz="3200" dirty="0" smtClean="0"/>
              <a:t>students</a:t>
            </a:r>
            <a:endParaRPr lang="en-US" sz="3200" dirty="0"/>
          </a:p>
          <a:p>
            <a:pPr marL="914400" lvl="1" indent="-457200">
              <a:buFont typeface="Arial" pitchFamily="34" charset="0"/>
              <a:buChar char="•"/>
            </a:pPr>
            <a:r>
              <a:rPr lang="en-US" sz="3200" dirty="0">
                <a:solidFill>
                  <a:srgbClr val="C00000"/>
                </a:solidFill>
              </a:rPr>
              <a:t>Summer </a:t>
            </a:r>
            <a:r>
              <a:rPr lang="en-US" sz="3200" dirty="0" smtClean="0">
                <a:solidFill>
                  <a:srgbClr val="C00000"/>
                </a:solidFill>
              </a:rPr>
              <a:t>B </a:t>
            </a:r>
            <a:r>
              <a:rPr lang="en-US" sz="3200" dirty="0" smtClean="0"/>
              <a:t>2010</a:t>
            </a:r>
          </a:p>
          <a:p>
            <a:pPr marL="1371600" lvl="2" indent="-457200">
              <a:buFont typeface="Arial" pitchFamily="34" charset="0"/>
              <a:buChar char="•"/>
            </a:pPr>
            <a:r>
              <a:rPr lang="en-US" sz="3200" dirty="0" smtClean="0"/>
              <a:t>2,680 + 350 = 3,030 students</a:t>
            </a:r>
          </a:p>
          <a:p>
            <a:pPr marL="914400" lvl="1" indent="-457200">
              <a:buFont typeface="Arial" pitchFamily="34" charset="0"/>
              <a:buChar char="•"/>
            </a:pPr>
            <a:r>
              <a:rPr lang="en-US" sz="3200" dirty="0" smtClean="0">
                <a:solidFill>
                  <a:srgbClr val="C00000"/>
                </a:solidFill>
              </a:rPr>
              <a:t>Fall 2010</a:t>
            </a:r>
          </a:p>
          <a:p>
            <a:pPr marL="1371600" lvl="2" indent="-457200">
              <a:buFont typeface="Arial" pitchFamily="34" charset="0"/>
              <a:buChar char="•"/>
            </a:pPr>
            <a:r>
              <a:rPr lang="en-US" sz="3200" dirty="0" smtClean="0"/>
              <a:t>7,530 + 350 = 7,880 students</a:t>
            </a:r>
          </a:p>
        </p:txBody>
      </p:sp>
    </p:spTree>
    <p:extLst>
      <p:ext uri="{BB962C8B-B14F-4D97-AF65-F5344CB8AC3E}">
        <p14:creationId xmlns:p14="http://schemas.microsoft.com/office/powerpoint/2010/main" xmlns="" val="1978671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Impulse SafeConnect</a:t>
            </a:r>
            <a:br>
              <a:rPr lang="en-US" dirty="0" smtClean="0"/>
            </a:br>
            <a:r>
              <a:rPr lang="en-US" dirty="0" smtClean="0">
                <a:solidFill>
                  <a:srgbClr val="C00000"/>
                </a:solidFill>
              </a:rPr>
              <a:t>Installing Policy Key</a:t>
            </a:r>
            <a:endParaRPr lang="en-US" dirty="0">
              <a:solidFill>
                <a:srgbClr val="C00000"/>
              </a:solidFill>
            </a:endParaRPr>
          </a:p>
        </p:txBody>
      </p:sp>
      <p:sp>
        <p:nvSpPr>
          <p:cNvPr id="3" name="TextBox 2"/>
          <p:cNvSpPr txBox="1"/>
          <p:nvPr/>
        </p:nvSpPr>
        <p:spPr>
          <a:xfrm>
            <a:off x="886097" y="2667000"/>
            <a:ext cx="7467600" cy="2339102"/>
          </a:xfrm>
          <a:prstGeom prst="rect">
            <a:avLst/>
          </a:prstGeom>
          <a:noFill/>
        </p:spPr>
        <p:txBody>
          <a:bodyPr wrap="square" rtlCol="0">
            <a:spAutoFit/>
          </a:bodyPr>
          <a:lstStyle/>
          <a:p>
            <a:pPr marL="285750" lvl="0" indent="-285750">
              <a:buFont typeface="Arial" pitchFamily="34" charset="0"/>
              <a:buChar char="•"/>
            </a:pPr>
            <a:r>
              <a:rPr lang="en-US" sz="3200" dirty="0" smtClean="0"/>
              <a:t>DHNet </a:t>
            </a:r>
            <a:r>
              <a:rPr lang="en-US" sz="3200" dirty="0" smtClean="0">
                <a:solidFill>
                  <a:srgbClr val="C00000"/>
                </a:solidFill>
              </a:rPr>
              <a:t>CD</a:t>
            </a:r>
            <a:r>
              <a:rPr lang="en-US" sz="3200" dirty="0" smtClean="0"/>
              <a:t>, </a:t>
            </a:r>
            <a:r>
              <a:rPr lang="en-US" sz="3200" dirty="0"/>
              <a:t>XpressConnect</a:t>
            </a:r>
          </a:p>
          <a:p>
            <a:pPr marL="285750" lvl="0" indent="-285750">
              <a:buFont typeface="Arial" pitchFamily="34" charset="0"/>
              <a:buChar char="•"/>
            </a:pPr>
            <a:r>
              <a:rPr lang="en-US" sz="3200" dirty="0"/>
              <a:t>On wireless dhwInstructions </a:t>
            </a:r>
            <a:r>
              <a:rPr lang="en-US" sz="3200" dirty="0" smtClean="0"/>
              <a:t>DHNet 	</a:t>
            </a:r>
            <a:r>
              <a:rPr lang="en-US" sz="3200" dirty="0" smtClean="0">
                <a:solidFill>
                  <a:srgbClr val="C00000"/>
                </a:solidFill>
              </a:rPr>
              <a:t>webpage</a:t>
            </a:r>
            <a:r>
              <a:rPr lang="en-US" sz="3200" dirty="0" smtClean="0"/>
              <a:t>, XpressConnect</a:t>
            </a:r>
            <a:endParaRPr lang="en-US" sz="3200" dirty="0"/>
          </a:p>
          <a:p>
            <a:pPr marL="285750" lvl="0" indent="-285750">
              <a:buFont typeface="Arial" pitchFamily="34" charset="0"/>
              <a:buChar char="•"/>
            </a:pPr>
            <a:r>
              <a:rPr lang="en-US" sz="3200" dirty="0"/>
              <a:t>From </a:t>
            </a:r>
            <a:r>
              <a:rPr lang="en-US" sz="3200" dirty="0" smtClean="0"/>
              <a:t>SafeConnect </a:t>
            </a:r>
            <a:r>
              <a:rPr lang="en-US" sz="3200" dirty="0" smtClean="0">
                <a:solidFill>
                  <a:srgbClr val="C00000"/>
                </a:solidFill>
              </a:rPr>
              <a:t>Policy Enforcer (PE)</a:t>
            </a:r>
            <a:endParaRPr lang="en-US" sz="3200" dirty="0">
              <a:solidFill>
                <a:srgbClr val="C00000"/>
              </a:solidFill>
            </a:endParaRPr>
          </a:p>
          <a:p>
            <a:endParaRPr lang="en-US" dirty="0"/>
          </a:p>
        </p:txBody>
      </p:sp>
    </p:spTree>
    <p:extLst>
      <p:ext uri="{BB962C8B-B14F-4D97-AF65-F5344CB8AC3E}">
        <p14:creationId xmlns:p14="http://schemas.microsoft.com/office/powerpoint/2010/main" xmlns="" val="222752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Impulse SafeConnect</a:t>
            </a:r>
            <a:br>
              <a:rPr lang="en-US" dirty="0" smtClean="0"/>
            </a:br>
            <a:r>
              <a:rPr lang="en-US" dirty="0" smtClean="0">
                <a:solidFill>
                  <a:srgbClr val="C00000"/>
                </a:solidFill>
              </a:rPr>
              <a:t>Connection Process</a:t>
            </a:r>
            <a:endParaRPr lang="en-US" dirty="0">
              <a:solidFill>
                <a:srgbClr val="C00000"/>
              </a:solidFill>
            </a:endParaRPr>
          </a:p>
        </p:txBody>
      </p:sp>
      <p:sp>
        <p:nvSpPr>
          <p:cNvPr id="3" name="TextBox 2"/>
          <p:cNvSpPr txBox="1"/>
          <p:nvPr/>
        </p:nvSpPr>
        <p:spPr>
          <a:xfrm>
            <a:off x="794657" y="2045257"/>
            <a:ext cx="7467600" cy="4308872"/>
          </a:xfrm>
          <a:prstGeom prst="rect">
            <a:avLst/>
          </a:prstGeom>
          <a:noFill/>
        </p:spPr>
        <p:txBody>
          <a:bodyPr wrap="square" rtlCol="0">
            <a:spAutoFit/>
          </a:bodyPr>
          <a:lstStyle/>
          <a:p>
            <a:pPr marL="285750" lvl="0" indent="-285750">
              <a:buFont typeface="Arial" pitchFamily="34" charset="0"/>
              <a:buChar char="•"/>
            </a:pPr>
            <a:r>
              <a:rPr lang="en-US" sz="3200" dirty="0" smtClean="0"/>
              <a:t>Student runs XpressConnect via</a:t>
            </a:r>
          </a:p>
          <a:p>
            <a:pPr marL="742950" lvl="1" indent="-285750">
              <a:buFont typeface="Arial" pitchFamily="34" charset="0"/>
              <a:buChar char="•"/>
            </a:pPr>
            <a:r>
              <a:rPr lang="en-US" sz="3200" dirty="0" smtClean="0"/>
              <a:t>DHNet CD</a:t>
            </a:r>
          </a:p>
          <a:p>
            <a:pPr marL="742950" lvl="1" indent="-285750">
              <a:buFont typeface="Arial" pitchFamily="34" charset="0"/>
              <a:buChar char="•"/>
            </a:pPr>
            <a:r>
              <a:rPr lang="en-US" sz="3200" dirty="0" smtClean="0"/>
              <a:t>Wireless SSID dhwInstructions</a:t>
            </a:r>
          </a:p>
          <a:p>
            <a:pPr marL="285750" indent="-285750">
              <a:buFont typeface="Arial" pitchFamily="34" charset="0"/>
              <a:buChar char="•"/>
            </a:pPr>
            <a:r>
              <a:rPr lang="en-US" sz="3200" dirty="0" smtClean="0"/>
              <a:t>XpressConnect</a:t>
            </a:r>
          </a:p>
          <a:p>
            <a:pPr marL="742950" lvl="1" indent="-285750">
              <a:buFont typeface="Arial" pitchFamily="34" charset="0"/>
              <a:buChar char="•"/>
            </a:pPr>
            <a:r>
              <a:rPr lang="en-US" sz="3200" dirty="0" smtClean="0"/>
              <a:t>Configures 802.1X Supplicant</a:t>
            </a:r>
          </a:p>
          <a:p>
            <a:pPr marL="742950" lvl="1" indent="-285750">
              <a:buFont typeface="Arial" pitchFamily="34" charset="0"/>
              <a:buChar char="•"/>
            </a:pPr>
            <a:r>
              <a:rPr lang="en-US" sz="3200" dirty="0" smtClean="0"/>
              <a:t>Install SafeConnect Policy Key</a:t>
            </a:r>
            <a:endParaRPr lang="en-US" sz="3200" dirty="0"/>
          </a:p>
          <a:p>
            <a:pPr marL="285750" lvl="0" indent="-285750">
              <a:buFont typeface="Arial" pitchFamily="34" charset="0"/>
              <a:buChar char="•"/>
            </a:pPr>
            <a:r>
              <a:rPr lang="en-US" sz="3200" dirty="0" smtClean="0"/>
              <a:t>RADIUS server sends accounting to PE</a:t>
            </a:r>
          </a:p>
          <a:p>
            <a:pPr marL="742950" lvl="1" indent="-285750">
              <a:buFont typeface="Arial" pitchFamily="34" charset="0"/>
              <a:buChar char="•"/>
            </a:pPr>
            <a:r>
              <a:rPr lang="en-US" sz="3200" dirty="0" smtClean="0"/>
              <a:t>IP, MAC, Username</a:t>
            </a:r>
            <a:endParaRPr lang="en-US" sz="3200" dirty="0"/>
          </a:p>
          <a:p>
            <a:endParaRPr lang="en-US" dirty="0"/>
          </a:p>
        </p:txBody>
      </p:sp>
    </p:spTree>
    <p:extLst>
      <p:ext uri="{BB962C8B-B14F-4D97-AF65-F5344CB8AC3E}">
        <p14:creationId xmlns:p14="http://schemas.microsoft.com/office/powerpoint/2010/main" xmlns="" val="3899656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Impulse SafeConnect</a:t>
            </a:r>
            <a:br>
              <a:rPr lang="en-US" dirty="0" smtClean="0"/>
            </a:br>
            <a:r>
              <a:rPr lang="en-US" dirty="0" smtClean="0">
                <a:solidFill>
                  <a:srgbClr val="C00000"/>
                </a:solidFill>
              </a:rPr>
              <a:t>Connection Process </a:t>
            </a:r>
            <a:r>
              <a:rPr lang="en-US" sz="3100" dirty="0" smtClean="0">
                <a:solidFill>
                  <a:srgbClr val="C00000"/>
                </a:solidFill>
              </a:rPr>
              <a:t>(cont.)</a:t>
            </a:r>
            <a:endParaRPr lang="en-US" sz="3100" dirty="0">
              <a:solidFill>
                <a:srgbClr val="C00000"/>
              </a:solidFill>
            </a:endParaRPr>
          </a:p>
        </p:txBody>
      </p:sp>
      <p:sp>
        <p:nvSpPr>
          <p:cNvPr id="3" name="TextBox 2"/>
          <p:cNvSpPr txBox="1"/>
          <p:nvPr/>
        </p:nvSpPr>
        <p:spPr>
          <a:xfrm>
            <a:off x="838200" y="2056890"/>
            <a:ext cx="7467600" cy="3323987"/>
          </a:xfrm>
          <a:prstGeom prst="rect">
            <a:avLst/>
          </a:prstGeom>
          <a:noFill/>
        </p:spPr>
        <p:txBody>
          <a:bodyPr wrap="square" rtlCol="0">
            <a:spAutoFit/>
          </a:bodyPr>
          <a:lstStyle/>
          <a:p>
            <a:pPr marL="285750" lvl="0" indent="-285750">
              <a:buFont typeface="Arial" pitchFamily="34" charset="0"/>
              <a:buChar char="•"/>
            </a:pPr>
            <a:r>
              <a:rPr lang="en-US" sz="3200" dirty="0" smtClean="0"/>
              <a:t>Student connects to Housing network</a:t>
            </a:r>
          </a:p>
          <a:p>
            <a:pPr marL="285750" indent="-285750">
              <a:buFont typeface="Arial" pitchFamily="34" charset="0"/>
              <a:buChar char="•"/>
            </a:pPr>
            <a:r>
              <a:rPr lang="en-US" sz="3200" dirty="0" smtClean="0"/>
              <a:t>Router send NetFlow information to PE</a:t>
            </a:r>
          </a:p>
          <a:p>
            <a:pPr marL="285750" indent="-285750">
              <a:buFont typeface="Arial" pitchFamily="34" charset="0"/>
              <a:buChar char="•"/>
            </a:pPr>
            <a:r>
              <a:rPr lang="en-US" sz="3200" dirty="0" smtClean="0"/>
              <a:t>PE compares data from RADIUS and Policy Groups configured in PE</a:t>
            </a:r>
          </a:p>
          <a:p>
            <a:pPr marL="285750" indent="-285750">
              <a:buFont typeface="Arial" pitchFamily="34" charset="0"/>
              <a:buChar char="•"/>
            </a:pPr>
            <a:r>
              <a:rPr lang="en-US" sz="3200" dirty="0" smtClean="0"/>
              <a:t>Items in the Group Policy are processed from top down</a:t>
            </a:r>
            <a:endParaRPr lang="en-US" sz="3200" dirty="0"/>
          </a:p>
          <a:p>
            <a:endParaRPr lang="en-US" dirty="0"/>
          </a:p>
        </p:txBody>
      </p:sp>
    </p:spTree>
    <p:extLst>
      <p:ext uri="{BB962C8B-B14F-4D97-AF65-F5344CB8AC3E}">
        <p14:creationId xmlns:p14="http://schemas.microsoft.com/office/powerpoint/2010/main" xmlns="" val="1415614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Impulse SafeConnect</a:t>
            </a:r>
            <a:br>
              <a:rPr lang="en-US" dirty="0" smtClean="0"/>
            </a:br>
            <a:r>
              <a:rPr lang="en-US" dirty="0" smtClean="0">
                <a:solidFill>
                  <a:srgbClr val="C00000"/>
                </a:solidFill>
              </a:rPr>
              <a:t>Connection Process </a:t>
            </a:r>
            <a:r>
              <a:rPr lang="en-US" sz="3100" dirty="0" smtClean="0">
                <a:solidFill>
                  <a:srgbClr val="C00000"/>
                </a:solidFill>
              </a:rPr>
              <a:t>(cont.)</a:t>
            </a:r>
            <a:endParaRPr lang="en-US" sz="3100" dirty="0">
              <a:solidFill>
                <a:srgbClr val="C00000"/>
              </a:solidFill>
            </a:endParaRPr>
          </a:p>
        </p:txBody>
      </p:sp>
      <p:sp>
        <p:nvSpPr>
          <p:cNvPr id="3" name="TextBox 2"/>
          <p:cNvSpPr txBox="1"/>
          <p:nvPr/>
        </p:nvSpPr>
        <p:spPr>
          <a:xfrm>
            <a:off x="892629" y="2057400"/>
            <a:ext cx="7467600" cy="4308872"/>
          </a:xfrm>
          <a:prstGeom prst="rect">
            <a:avLst/>
          </a:prstGeom>
          <a:noFill/>
        </p:spPr>
        <p:txBody>
          <a:bodyPr wrap="square" rtlCol="0">
            <a:spAutoFit/>
          </a:bodyPr>
          <a:lstStyle/>
          <a:p>
            <a:pPr marL="285750" lvl="0" indent="-285750">
              <a:buFont typeface="Arial" pitchFamily="34" charset="0"/>
              <a:buChar char="•"/>
            </a:pPr>
            <a:r>
              <a:rPr lang="en-US" sz="3200" dirty="0" smtClean="0"/>
              <a:t>If the Policy Item specifies </a:t>
            </a:r>
            <a:r>
              <a:rPr lang="en-US" sz="3200" dirty="0" smtClean="0">
                <a:solidFill>
                  <a:srgbClr val="C00000"/>
                </a:solidFill>
              </a:rPr>
              <a:t>Quarantine</a:t>
            </a:r>
          </a:p>
          <a:p>
            <a:pPr marL="742950" lvl="1" indent="-285750">
              <a:buFont typeface="Arial" pitchFamily="34" charset="0"/>
              <a:buChar char="•"/>
            </a:pPr>
            <a:r>
              <a:rPr lang="en-US" sz="3200" dirty="0"/>
              <a:t>PE sends Policy Based Routing information to the </a:t>
            </a:r>
            <a:r>
              <a:rPr lang="en-US" sz="3200" dirty="0" smtClean="0"/>
              <a:t>router via SSH</a:t>
            </a:r>
            <a:endParaRPr lang="en-US" sz="3200" dirty="0"/>
          </a:p>
          <a:p>
            <a:pPr marL="742950" lvl="1" indent="-285750">
              <a:buFont typeface="Arial" pitchFamily="34" charset="0"/>
              <a:buChar char="•"/>
            </a:pPr>
            <a:r>
              <a:rPr lang="en-US" sz="3200" dirty="0"/>
              <a:t>The students connection is “Quarantined” sent to PE and presented with a webpage of instructions and </a:t>
            </a:r>
            <a:r>
              <a:rPr lang="en-US" sz="3200" dirty="0" smtClean="0"/>
              <a:t>URLs</a:t>
            </a:r>
          </a:p>
          <a:p>
            <a:pPr marL="742950" lvl="1" indent="-285750">
              <a:buFont typeface="Arial" pitchFamily="34" charset="0"/>
              <a:buChar char="•"/>
            </a:pPr>
            <a:r>
              <a:rPr lang="en-US" sz="3200" dirty="0" smtClean="0"/>
              <a:t>Internet access is limited</a:t>
            </a:r>
            <a:endParaRPr lang="en-US" sz="3200" dirty="0"/>
          </a:p>
          <a:p>
            <a:endParaRPr lang="en-US" dirty="0"/>
          </a:p>
        </p:txBody>
      </p:sp>
    </p:spTree>
    <p:extLst>
      <p:ext uri="{BB962C8B-B14F-4D97-AF65-F5344CB8AC3E}">
        <p14:creationId xmlns:p14="http://schemas.microsoft.com/office/powerpoint/2010/main" xmlns="" val="216259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Resident Housing at UF</a:t>
            </a:r>
            <a:endParaRPr lang="en-US" dirty="0"/>
          </a:p>
        </p:txBody>
      </p:sp>
      <p:pic>
        <p:nvPicPr>
          <p:cNvPr id="4" name="Content Placeholder 3" descr="100_2128.JPG"/>
          <p:cNvPicPr>
            <a:picLocks noGrp="1" noChangeAspect="1"/>
          </p:cNvPicPr>
          <p:nvPr>
            <p:ph idx="1"/>
          </p:nvPr>
        </p:nvPicPr>
        <p:blipFill>
          <a:blip r:embed="rId3" cstate="print"/>
          <a:stretch>
            <a:fillRect/>
          </a:stretch>
        </p:blipFill>
        <p:spPr>
          <a:xfrm>
            <a:off x="1973791" y="1600200"/>
            <a:ext cx="6034617" cy="45259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Impulse SafeConnect</a:t>
            </a:r>
            <a:br>
              <a:rPr lang="en-US" dirty="0" smtClean="0"/>
            </a:br>
            <a:r>
              <a:rPr lang="en-US" dirty="0" smtClean="0">
                <a:solidFill>
                  <a:srgbClr val="C00000"/>
                </a:solidFill>
              </a:rPr>
              <a:t>Connection Process </a:t>
            </a:r>
            <a:r>
              <a:rPr lang="en-US" sz="3100" dirty="0" smtClean="0">
                <a:solidFill>
                  <a:srgbClr val="C00000"/>
                </a:solidFill>
              </a:rPr>
              <a:t>(cont.)</a:t>
            </a:r>
            <a:endParaRPr lang="en-US" sz="3100" dirty="0">
              <a:solidFill>
                <a:srgbClr val="C00000"/>
              </a:solidFill>
            </a:endParaRPr>
          </a:p>
        </p:txBody>
      </p:sp>
      <p:sp>
        <p:nvSpPr>
          <p:cNvPr id="3" name="TextBox 2"/>
          <p:cNvSpPr txBox="1"/>
          <p:nvPr/>
        </p:nvSpPr>
        <p:spPr>
          <a:xfrm>
            <a:off x="838200" y="2057400"/>
            <a:ext cx="7467600" cy="3816429"/>
          </a:xfrm>
          <a:prstGeom prst="rect">
            <a:avLst/>
          </a:prstGeom>
          <a:noFill/>
        </p:spPr>
        <p:txBody>
          <a:bodyPr wrap="square" rtlCol="0">
            <a:spAutoFit/>
          </a:bodyPr>
          <a:lstStyle/>
          <a:p>
            <a:pPr marL="285750" lvl="0" indent="-285750">
              <a:buFont typeface="Arial" pitchFamily="34" charset="0"/>
              <a:buChar char="•"/>
            </a:pPr>
            <a:r>
              <a:rPr lang="en-US" sz="3200" dirty="0" smtClean="0"/>
              <a:t>If the Policy Item specifies </a:t>
            </a:r>
            <a:r>
              <a:rPr lang="en-US" sz="3200" dirty="0" smtClean="0">
                <a:solidFill>
                  <a:srgbClr val="C00000"/>
                </a:solidFill>
              </a:rPr>
              <a:t>Warning</a:t>
            </a:r>
          </a:p>
          <a:p>
            <a:pPr marL="742950" lvl="1" indent="-285750">
              <a:buFont typeface="Arial" pitchFamily="34" charset="0"/>
              <a:buChar char="•"/>
            </a:pPr>
            <a:r>
              <a:rPr lang="en-US" sz="3200" dirty="0" smtClean="0"/>
              <a:t>The policy key will instruct the browser to display the Warning page</a:t>
            </a:r>
          </a:p>
          <a:p>
            <a:pPr marL="742950" lvl="1" indent="-285750">
              <a:buFont typeface="Arial" pitchFamily="34" charset="0"/>
              <a:buChar char="•"/>
            </a:pPr>
            <a:r>
              <a:rPr lang="en-US" sz="3200" dirty="0" smtClean="0"/>
              <a:t>Policy Based </a:t>
            </a:r>
            <a:r>
              <a:rPr lang="en-US" sz="3200" dirty="0"/>
              <a:t>R</a:t>
            </a:r>
            <a:r>
              <a:rPr lang="en-US" sz="3200" dirty="0" smtClean="0"/>
              <a:t>outing isn’t used</a:t>
            </a:r>
          </a:p>
          <a:p>
            <a:pPr marL="742950" lvl="1" indent="-285750">
              <a:buFont typeface="Arial" pitchFamily="34" charset="0"/>
              <a:buChar char="•"/>
            </a:pPr>
            <a:r>
              <a:rPr lang="en-US" sz="3200" dirty="0" smtClean="0"/>
              <a:t>The student still has full Internet access</a:t>
            </a:r>
          </a:p>
          <a:p>
            <a:pPr marL="742950" lvl="1" indent="-285750">
              <a:buFont typeface="Arial" pitchFamily="34" charset="0"/>
              <a:buChar char="•"/>
            </a:pPr>
            <a:r>
              <a:rPr lang="en-US" sz="3200" dirty="0" smtClean="0"/>
              <a:t>Time limits for warning are set in each item of the PE Policy Groups</a:t>
            </a:r>
            <a:endParaRPr lang="en-US" sz="3200" dirty="0"/>
          </a:p>
          <a:p>
            <a:endParaRPr lang="en-US" dirty="0"/>
          </a:p>
        </p:txBody>
      </p:sp>
    </p:spTree>
    <p:extLst>
      <p:ext uri="{BB962C8B-B14F-4D97-AF65-F5344CB8AC3E}">
        <p14:creationId xmlns:p14="http://schemas.microsoft.com/office/powerpoint/2010/main" xmlns="" val="1241057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32644"/>
            <a:ext cx="7293279" cy="65729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914400" y="132644"/>
            <a:ext cx="7293279" cy="65729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93308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2644"/>
            <a:ext cx="7293279" cy="65729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1" y="153980"/>
            <a:ext cx="7293278" cy="634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5699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32644"/>
            <a:ext cx="7293279" cy="54226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229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Impulse SafeConnect</a:t>
            </a:r>
            <a:br>
              <a:rPr lang="en-US" dirty="0" smtClean="0"/>
            </a:br>
            <a:r>
              <a:rPr lang="en-US" dirty="0" smtClean="0">
                <a:solidFill>
                  <a:srgbClr val="C00000"/>
                </a:solidFill>
              </a:rPr>
              <a:t>Example of Windows Policy</a:t>
            </a:r>
            <a:endParaRPr lang="en-US" dirty="0">
              <a:solidFill>
                <a:srgbClr val="C00000"/>
              </a:solidFill>
            </a:endParaRPr>
          </a:p>
        </p:txBody>
      </p:sp>
      <p:sp>
        <p:nvSpPr>
          <p:cNvPr id="3" name="TextBox 2"/>
          <p:cNvSpPr txBox="1"/>
          <p:nvPr/>
        </p:nvSpPr>
        <p:spPr>
          <a:xfrm>
            <a:off x="762000" y="1676400"/>
            <a:ext cx="6409960" cy="5047536"/>
          </a:xfrm>
          <a:prstGeom prst="rect">
            <a:avLst/>
          </a:prstGeom>
          <a:noFill/>
        </p:spPr>
        <p:txBody>
          <a:bodyPr wrap="none" rtlCol="0">
            <a:spAutoFit/>
          </a:bodyPr>
          <a:lstStyle/>
          <a:p>
            <a:pPr marL="457200" lvl="0" indent="-457200">
              <a:buFont typeface="Arial" pitchFamily="34" charset="0"/>
              <a:buChar char="•"/>
            </a:pPr>
            <a:r>
              <a:rPr lang="en-US" sz="3200" dirty="0" smtClean="0"/>
              <a:t>Policy Key</a:t>
            </a:r>
          </a:p>
          <a:p>
            <a:pPr marL="914400" lvl="1" indent="-457200">
              <a:buFont typeface="Arial" pitchFamily="34" charset="0"/>
              <a:buChar char="•"/>
            </a:pPr>
            <a:r>
              <a:rPr lang="en-US" sz="2400" dirty="0" smtClean="0"/>
              <a:t>Quarantine, Immediate</a:t>
            </a:r>
          </a:p>
          <a:p>
            <a:pPr marL="457200" lvl="0" indent="-457200">
              <a:buFont typeface="Arial" pitchFamily="34" charset="0"/>
              <a:buChar char="•"/>
            </a:pPr>
            <a:r>
              <a:rPr lang="en-US" sz="3200" dirty="0" smtClean="0"/>
              <a:t>P2P</a:t>
            </a:r>
          </a:p>
          <a:p>
            <a:pPr marL="914400" lvl="1" indent="-457200">
              <a:buFont typeface="Arial" pitchFamily="34" charset="0"/>
              <a:buChar char="•"/>
            </a:pPr>
            <a:r>
              <a:rPr lang="en-US" sz="2400" dirty="0" smtClean="0"/>
              <a:t>Quarantine, Immediate</a:t>
            </a:r>
            <a:endParaRPr lang="en-US" sz="3200" dirty="0"/>
          </a:p>
          <a:p>
            <a:pPr marL="457200" lvl="0" indent="-457200">
              <a:buFont typeface="Arial" pitchFamily="34" charset="0"/>
              <a:buChar char="•"/>
            </a:pPr>
            <a:r>
              <a:rPr lang="en-US" sz="3200" dirty="0" smtClean="0"/>
              <a:t>Anti-virus</a:t>
            </a:r>
          </a:p>
          <a:p>
            <a:pPr marL="914400" lvl="1" indent="-457200">
              <a:buFont typeface="Arial" pitchFamily="34" charset="0"/>
              <a:buChar char="•"/>
            </a:pPr>
            <a:r>
              <a:rPr lang="en-US" sz="2400" dirty="0" smtClean="0"/>
              <a:t>Warning 1 Day, Warning 1 Day, Quarantine</a:t>
            </a:r>
          </a:p>
          <a:p>
            <a:pPr marL="457200" indent="-457200">
              <a:buFont typeface="Arial" pitchFamily="34" charset="0"/>
              <a:buChar char="•"/>
            </a:pPr>
            <a:r>
              <a:rPr lang="en-US" sz="3200" dirty="0"/>
              <a:t>OS </a:t>
            </a:r>
            <a:r>
              <a:rPr lang="en-US" sz="3200" dirty="0" smtClean="0"/>
              <a:t>updates</a:t>
            </a:r>
          </a:p>
          <a:p>
            <a:pPr lvl="2" indent="-457200">
              <a:buFont typeface="Arial" pitchFamily="34" charset="0"/>
              <a:buChar char="•"/>
            </a:pPr>
            <a:r>
              <a:rPr lang="en-US" sz="2400" dirty="0"/>
              <a:t>Warning 1 Day, Warning 1 Day, </a:t>
            </a:r>
            <a:r>
              <a:rPr lang="en-US" sz="2400" dirty="0" smtClean="0"/>
              <a:t>Quarantine</a:t>
            </a:r>
            <a:endParaRPr lang="en-US" sz="3200" dirty="0"/>
          </a:p>
          <a:p>
            <a:pPr marL="457200" lvl="0" indent="-457200">
              <a:buFont typeface="Arial" pitchFamily="34" charset="0"/>
              <a:buChar char="•"/>
            </a:pPr>
            <a:r>
              <a:rPr lang="en-US" sz="3200" dirty="0" smtClean="0"/>
              <a:t>Anti-spyware</a:t>
            </a:r>
            <a:endParaRPr lang="en-US" sz="3200" i="1" dirty="0" smtClean="0"/>
          </a:p>
          <a:p>
            <a:pPr marL="914400" lvl="1" indent="-457200">
              <a:buFont typeface="Arial" pitchFamily="34" charset="0"/>
              <a:buChar char="•"/>
            </a:pPr>
            <a:r>
              <a:rPr lang="en-US" sz="2400" dirty="0" smtClean="0"/>
              <a:t>Warning </a:t>
            </a:r>
            <a:r>
              <a:rPr lang="en-US" sz="2400" dirty="0"/>
              <a:t>1 Day, Warning 1 Day, Quarantine</a:t>
            </a:r>
          </a:p>
          <a:p>
            <a:endParaRPr lang="en-US" sz="2400" dirty="0"/>
          </a:p>
          <a:p>
            <a:endParaRPr lang="en-US" dirty="0"/>
          </a:p>
        </p:txBody>
      </p:sp>
    </p:spTree>
    <p:extLst>
      <p:ext uri="{BB962C8B-B14F-4D97-AF65-F5344CB8AC3E}">
        <p14:creationId xmlns:p14="http://schemas.microsoft.com/office/powerpoint/2010/main" xmlns="" val="2506343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Console</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447800"/>
            <a:ext cx="6324600" cy="5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4555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Console</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600200"/>
            <a:ext cx="8337448"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92641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Time Reporting</a:t>
            </a:r>
            <a:endParaRPr lang="en-US" dirty="0"/>
          </a:p>
        </p:txBody>
      </p:sp>
      <p:pic>
        <p:nvPicPr>
          <p:cNvPr id="3" name="Picture 2"/>
          <p:cNvPicPr>
            <a:picLocks noChangeAspect="1"/>
          </p:cNvPicPr>
          <p:nvPr/>
        </p:nvPicPr>
        <p:blipFill>
          <a:blip r:embed="rId2" cstate="print"/>
          <a:stretch>
            <a:fillRect/>
          </a:stretch>
        </p:blipFill>
        <p:spPr>
          <a:xfrm>
            <a:off x="3429000" y="1600200"/>
            <a:ext cx="2514600" cy="5135562"/>
          </a:xfrm>
          <a:prstGeom prst="rect">
            <a:avLst/>
          </a:prstGeom>
        </p:spPr>
      </p:pic>
    </p:spTree>
    <p:extLst>
      <p:ext uri="{BB962C8B-B14F-4D97-AF65-F5344CB8AC3E}">
        <p14:creationId xmlns:p14="http://schemas.microsoft.com/office/powerpoint/2010/main" xmlns="" val="1151513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 Spyware</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1711285"/>
            <a:ext cx="7275045" cy="36989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195354" y="4763951"/>
            <a:ext cx="457200" cy="228600"/>
          </a:xfrm>
          <a:prstGeom prst="rect">
            <a:avLst/>
          </a:prstGeom>
          <a:pattFill prst="zigZag">
            <a:fgClr>
              <a:schemeClr val="accent1"/>
            </a:fgClr>
            <a:bgClr>
              <a:schemeClr val="bg1"/>
            </a:bgClr>
          </a:patt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928785" y="4698999"/>
            <a:ext cx="923544" cy="406401"/>
          </a:xfrm>
          <a:prstGeom prst="rect">
            <a:avLst/>
          </a:prstGeom>
          <a:pattFill prst="zigZag">
            <a:fgClr>
              <a:schemeClr val="accent1"/>
            </a:fgClr>
            <a:bgClr>
              <a:schemeClr val="bg1"/>
            </a:bgClr>
          </a:patt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371600" y="1711285"/>
            <a:ext cx="7275045" cy="36989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79107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Anti-Virus</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1670982"/>
            <a:ext cx="7275045" cy="4054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334256" y="5029200"/>
            <a:ext cx="457200" cy="228600"/>
          </a:xfrm>
          <a:prstGeom prst="rect">
            <a:avLst/>
          </a:prstGeom>
          <a:pattFill prst="zigZag">
            <a:fgClr>
              <a:schemeClr val="accent1"/>
            </a:fgClr>
            <a:bgClr>
              <a:schemeClr val="bg1"/>
            </a:bgClr>
          </a:patt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009122" y="5059680"/>
            <a:ext cx="640564" cy="228600"/>
          </a:xfrm>
          <a:prstGeom prst="rect">
            <a:avLst/>
          </a:prstGeom>
          <a:pattFill prst="zigZag">
            <a:fgClr>
              <a:schemeClr val="accent1"/>
            </a:fgClr>
            <a:bgClr>
              <a:schemeClr val="bg1"/>
            </a:bgClr>
          </a:patt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83268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Housing Network</a:t>
            </a:r>
            <a:endParaRPr lang="en-US" dirty="0"/>
          </a:p>
        </p:txBody>
      </p:sp>
      <p:pic>
        <p:nvPicPr>
          <p:cNvPr id="100354" name="Picture 2" descr="C:\Documents and Settings\benjamin\Desktop\HRE Network\Weathermap.bmp"/>
          <p:cNvPicPr>
            <a:picLocks noChangeAspect="1" noChangeArrowheads="1"/>
          </p:cNvPicPr>
          <p:nvPr/>
        </p:nvPicPr>
        <p:blipFill>
          <a:blip r:embed="rId3" cstate="print"/>
          <a:srcRect/>
          <a:stretch>
            <a:fillRect/>
          </a:stretch>
        </p:blipFill>
        <p:spPr bwMode="auto">
          <a:xfrm>
            <a:off x="304800" y="1149208"/>
            <a:ext cx="8382000" cy="5360424"/>
          </a:xfrm>
          <a:prstGeom prst="rect">
            <a:avLst/>
          </a:prstGeom>
          <a:noFill/>
        </p:spPr>
      </p:pic>
      <p:sp>
        <p:nvSpPr>
          <p:cNvPr id="4" name="Rectangle 3"/>
          <p:cNvSpPr/>
          <p:nvPr/>
        </p:nvSpPr>
        <p:spPr>
          <a:xfrm>
            <a:off x="533400" y="1295400"/>
            <a:ext cx="8153400" cy="5181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Access Per User</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39862" y="1600200"/>
            <a:ext cx="7153275" cy="514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4343400" y="2965450"/>
            <a:ext cx="762000" cy="234950"/>
          </a:xfrm>
          <a:prstGeom prst="rect">
            <a:avLst/>
          </a:prstGeom>
          <a:pattFill prst="zigZag">
            <a:fgClr>
              <a:schemeClr val="accent1"/>
            </a:fgClr>
            <a:bgClr>
              <a:schemeClr val="bg1"/>
            </a:bgClr>
          </a:patt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368800" y="3155950"/>
            <a:ext cx="1295400" cy="241300"/>
          </a:xfrm>
          <a:prstGeom prst="rect">
            <a:avLst/>
          </a:prstGeom>
          <a:pattFill prst="zigZag">
            <a:fgClr>
              <a:schemeClr val="accent1"/>
            </a:fgClr>
            <a:bgClr>
              <a:schemeClr val="bg1"/>
            </a:bgClr>
          </a:patt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796600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SafeConnect History</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447800"/>
            <a:ext cx="6808437" cy="5071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2082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3" descr="I:\Network Administration\Photos\Server Room\UPS Symmetra Locations\Lakeside1184.jpg"/>
          <p:cNvPicPr>
            <a:picLocks noChangeAspect="1" noChangeArrowheads="1"/>
          </p:cNvPicPr>
          <p:nvPr/>
        </p:nvPicPr>
        <p:blipFill>
          <a:blip r:embed="rId3" cstate="print"/>
          <a:srcRect/>
          <a:stretch>
            <a:fillRect/>
          </a:stretch>
        </p:blipFill>
        <p:spPr bwMode="auto">
          <a:xfrm>
            <a:off x="152401" y="228600"/>
            <a:ext cx="4318232" cy="6477000"/>
          </a:xfrm>
          <a:prstGeom prst="rect">
            <a:avLst/>
          </a:prstGeom>
          <a:noFill/>
        </p:spPr>
      </p:pic>
      <p:pic>
        <p:nvPicPr>
          <p:cNvPr id="90116" name="Picture 4" descr="I:\Network Administration\Photos\Server Room\UPS Symmetra Locations\LakesideBRP01.jpg"/>
          <p:cNvPicPr>
            <a:picLocks noChangeAspect="1" noChangeArrowheads="1"/>
          </p:cNvPicPr>
          <p:nvPr/>
        </p:nvPicPr>
        <p:blipFill>
          <a:blip r:embed="rId4" cstate="print"/>
          <a:srcRect/>
          <a:stretch>
            <a:fillRect/>
          </a:stretch>
        </p:blipFill>
        <p:spPr bwMode="auto">
          <a:xfrm>
            <a:off x="4611449" y="228601"/>
            <a:ext cx="4343637" cy="651510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srcRect/>
          <a:stretch>
            <a:fillRect/>
          </a:stretch>
        </p:blipFill>
        <p:spPr bwMode="auto">
          <a:xfrm>
            <a:off x="152400" y="126976"/>
            <a:ext cx="4800600" cy="6401017"/>
          </a:xfrm>
          <a:prstGeom prst="rect">
            <a:avLst/>
          </a:prstGeom>
          <a:noFill/>
          <a:ln w="9525">
            <a:noFill/>
            <a:miter lim="800000"/>
            <a:headEnd/>
            <a:tailEnd/>
          </a:ln>
          <a:effectLst/>
        </p:spPr>
      </p:pic>
      <p:pic>
        <p:nvPicPr>
          <p:cNvPr id="91140" name="Picture 4"/>
          <p:cNvPicPr>
            <a:picLocks noChangeAspect="1" noChangeArrowheads="1"/>
          </p:cNvPicPr>
          <p:nvPr/>
        </p:nvPicPr>
        <p:blipFill>
          <a:blip r:embed="rId4" cstate="print"/>
          <a:srcRect/>
          <a:stretch>
            <a:fillRect/>
          </a:stretch>
        </p:blipFill>
        <p:spPr bwMode="auto">
          <a:xfrm>
            <a:off x="5791200" y="457200"/>
            <a:ext cx="2319337" cy="3092449"/>
          </a:xfrm>
          <a:prstGeom prst="rect">
            <a:avLst/>
          </a:prstGeom>
          <a:noFill/>
          <a:ln w="9525">
            <a:noFill/>
            <a:miter lim="800000"/>
            <a:headEnd/>
            <a:tailEnd/>
          </a:ln>
          <a:effectLst/>
        </p:spPr>
      </p:pic>
      <p:pic>
        <p:nvPicPr>
          <p:cNvPr id="90114" name="Picture 2"/>
          <p:cNvPicPr>
            <a:picLocks noChangeAspect="1" noChangeArrowheads="1"/>
          </p:cNvPicPr>
          <p:nvPr/>
        </p:nvPicPr>
        <p:blipFill>
          <a:blip r:embed="rId5" cstate="print"/>
          <a:srcRect/>
          <a:stretch>
            <a:fillRect/>
          </a:stretch>
        </p:blipFill>
        <p:spPr bwMode="auto">
          <a:xfrm>
            <a:off x="5029200" y="3676745"/>
            <a:ext cx="3733800" cy="28002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Security</a:t>
            </a:r>
            <a:endParaRPr lang="en-US" dirty="0"/>
          </a:p>
        </p:txBody>
      </p:sp>
      <p:sp>
        <p:nvSpPr>
          <p:cNvPr id="3" name="TextBox 2"/>
          <p:cNvSpPr txBox="1"/>
          <p:nvPr/>
        </p:nvSpPr>
        <p:spPr>
          <a:xfrm>
            <a:off x="838200" y="2209800"/>
            <a:ext cx="7950061" cy="2554545"/>
          </a:xfrm>
          <a:prstGeom prst="rect">
            <a:avLst/>
          </a:prstGeom>
          <a:noFill/>
        </p:spPr>
        <p:txBody>
          <a:bodyPr wrap="none" rtlCol="0">
            <a:spAutoFit/>
          </a:bodyPr>
          <a:lstStyle/>
          <a:p>
            <a:pPr marL="285750" indent="-285750">
              <a:buFont typeface="Arial" pitchFamily="34" charset="0"/>
              <a:buChar char="•"/>
            </a:pPr>
            <a:r>
              <a:rPr lang="en-US" sz="3200" dirty="0" smtClean="0"/>
              <a:t>Change network from flat to </a:t>
            </a:r>
            <a:r>
              <a:rPr lang="en-US" sz="3200" dirty="0" smtClean="0">
                <a:solidFill>
                  <a:srgbClr val="C00000"/>
                </a:solidFill>
              </a:rPr>
              <a:t>routed</a:t>
            </a:r>
          </a:p>
          <a:p>
            <a:pPr marL="285750" indent="-285750">
              <a:buFont typeface="Arial" pitchFamily="34" charset="0"/>
              <a:buChar char="•"/>
            </a:pPr>
            <a:r>
              <a:rPr lang="en-US" sz="3200" dirty="0" smtClean="0"/>
              <a:t>Installed </a:t>
            </a:r>
            <a:r>
              <a:rPr lang="en-US" sz="3200" dirty="0" smtClean="0">
                <a:solidFill>
                  <a:srgbClr val="C00000"/>
                </a:solidFill>
              </a:rPr>
              <a:t>FWSM</a:t>
            </a:r>
          </a:p>
          <a:p>
            <a:pPr marL="285750" indent="-285750">
              <a:buFont typeface="Arial" pitchFamily="34" charset="0"/>
              <a:buChar char="•"/>
            </a:pPr>
            <a:r>
              <a:rPr lang="en-US" sz="3200" dirty="0" smtClean="0"/>
              <a:t>Installed </a:t>
            </a:r>
            <a:r>
              <a:rPr lang="en-US" sz="3200" dirty="0" smtClean="0">
                <a:solidFill>
                  <a:srgbClr val="C00000"/>
                </a:solidFill>
              </a:rPr>
              <a:t>802.1X</a:t>
            </a:r>
            <a:r>
              <a:rPr lang="en-US" sz="3200" dirty="0" smtClean="0"/>
              <a:t> on Ethernet</a:t>
            </a:r>
          </a:p>
          <a:p>
            <a:pPr marL="285750" indent="-285750">
              <a:buFont typeface="Arial" pitchFamily="34" charset="0"/>
              <a:buChar char="•"/>
            </a:pPr>
            <a:r>
              <a:rPr lang="en-US" sz="3200" dirty="0" smtClean="0"/>
              <a:t>Started using </a:t>
            </a:r>
            <a:r>
              <a:rPr lang="en-US" sz="3200" dirty="0" smtClean="0">
                <a:solidFill>
                  <a:srgbClr val="C00000"/>
                </a:solidFill>
              </a:rPr>
              <a:t>XpressConnect</a:t>
            </a:r>
            <a:r>
              <a:rPr lang="en-US" sz="3200" dirty="0" smtClean="0"/>
              <a:t> from Cloudpath</a:t>
            </a:r>
          </a:p>
          <a:p>
            <a:pPr marL="285750" indent="-285750">
              <a:buFont typeface="Arial" pitchFamily="34" charset="0"/>
              <a:buChar char="•"/>
            </a:pPr>
            <a:r>
              <a:rPr lang="en-US" sz="3200" dirty="0" smtClean="0"/>
              <a:t>Installed </a:t>
            </a:r>
            <a:r>
              <a:rPr lang="en-US" sz="3200" dirty="0" smtClean="0">
                <a:solidFill>
                  <a:srgbClr val="C00000"/>
                </a:solidFill>
              </a:rPr>
              <a:t>CopySense</a:t>
            </a:r>
            <a:r>
              <a:rPr lang="en-US" sz="3200" dirty="0" smtClean="0"/>
              <a:t> from Audible Magic</a:t>
            </a:r>
          </a:p>
        </p:txBody>
      </p:sp>
    </p:spTree>
    <p:extLst>
      <p:ext uri="{BB962C8B-B14F-4D97-AF65-F5344CB8AC3E}">
        <p14:creationId xmlns:p14="http://schemas.microsoft.com/office/powerpoint/2010/main" xmlns="" val="4261548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Security</a:t>
            </a:r>
            <a:endParaRPr lang="en-US" dirty="0"/>
          </a:p>
        </p:txBody>
      </p:sp>
      <p:sp>
        <p:nvSpPr>
          <p:cNvPr id="3" name="TextBox 2"/>
          <p:cNvSpPr txBox="1"/>
          <p:nvPr/>
        </p:nvSpPr>
        <p:spPr>
          <a:xfrm>
            <a:off x="838200" y="1742513"/>
            <a:ext cx="7680564" cy="4031873"/>
          </a:xfrm>
          <a:prstGeom prst="rect">
            <a:avLst/>
          </a:prstGeom>
          <a:noFill/>
        </p:spPr>
        <p:txBody>
          <a:bodyPr wrap="none" rtlCol="0">
            <a:spAutoFit/>
          </a:bodyPr>
          <a:lstStyle/>
          <a:p>
            <a:pPr marL="285750" lvl="1" indent="-285750">
              <a:buFont typeface="Arial" pitchFamily="34" charset="0"/>
              <a:buChar char="•"/>
            </a:pPr>
            <a:r>
              <a:rPr lang="en-US" sz="3200" dirty="0" smtClean="0"/>
              <a:t>Add </a:t>
            </a:r>
            <a:r>
              <a:rPr lang="en-US" sz="3200" dirty="0" smtClean="0">
                <a:solidFill>
                  <a:srgbClr val="C00000"/>
                </a:solidFill>
              </a:rPr>
              <a:t>Wireless</a:t>
            </a:r>
          </a:p>
          <a:p>
            <a:pPr marL="742950" lvl="2" indent="-285750">
              <a:buFont typeface="Arial" pitchFamily="34" charset="0"/>
              <a:buChar char="•"/>
            </a:pPr>
            <a:r>
              <a:rPr lang="en-US" sz="3200" dirty="0" smtClean="0"/>
              <a:t>PEAP MSCHAP v2</a:t>
            </a:r>
          </a:p>
          <a:p>
            <a:pPr marL="742950" lvl="2" indent="-285750">
              <a:buFont typeface="Arial" pitchFamily="34" charset="0"/>
              <a:buChar char="•"/>
            </a:pPr>
            <a:r>
              <a:rPr lang="en-US" sz="3200" dirty="0" smtClean="0"/>
              <a:t>241 Wireless Access Points ( adding 105)</a:t>
            </a:r>
          </a:p>
          <a:p>
            <a:pPr marL="742950" lvl="2" indent="-285750">
              <a:buFont typeface="Arial" pitchFamily="34" charset="0"/>
              <a:buChar char="•"/>
            </a:pPr>
            <a:r>
              <a:rPr lang="en-US" sz="3200" dirty="0" smtClean="0"/>
              <a:t>4 WISMs</a:t>
            </a:r>
          </a:p>
          <a:p>
            <a:pPr marL="285750" indent="-285750">
              <a:buFont typeface="Arial" pitchFamily="34" charset="0"/>
              <a:buChar char="•"/>
            </a:pPr>
            <a:r>
              <a:rPr lang="en-US" sz="3200" dirty="0" smtClean="0"/>
              <a:t>Configured </a:t>
            </a:r>
            <a:r>
              <a:rPr lang="en-US" sz="3200" dirty="0" smtClean="0">
                <a:solidFill>
                  <a:srgbClr val="C00000"/>
                </a:solidFill>
              </a:rPr>
              <a:t>802.1X</a:t>
            </a:r>
            <a:r>
              <a:rPr lang="en-US" sz="3200" dirty="0" smtClean="0"/>
              <a:t> to Wireless</a:t>
            </a:r>
          </a:p>
          <a:p>
            <a:pPr marL="285750" lvl="1" indent="-285750">
              <a:buFont typeface="Arial" pitchFamily="34" charset="0"/>
              <a:buChar char="•"/>
            </a:pPr>
            <a:r>
              <a:rPr lang="en-US" sz="3200" dirty="0" smtClean="0"/>
              <a:t>Installed </a:t>
            </a:r>
            <a:r>
              <a:rPr lang="en-US" sz="3200" dirty="0" smtClean="0">
                <a:solidFill>
                  <a:srgbClr val="C00000"/>
                </a:solidFill>
              </a:rPr>
              <a:t>SourceFire</a:t>
            </a:r>
            <a:r>
              <a:rPr lang="en-US" sz="3200" dirty="0" smtClean="0"/>
              <a:t> 3500 IDS</a:t>
            </a:r>
          </a:p>
          <a:p>
            <a:pPr marL="285750" lvl="1" indent="-285750">
              <a:buFont typeface="Arial" pitchFamily="34" charset="0"/>
              <a:buChar char="•"/>
            </a:pPr>
            <a:r>
              <a:rPr lang="en-US" sz="3200" dirty="0" smtClean="0"/>
              <a:t>Added </a:t>
            </a:r>
            <a:r>
              <a:rPr lang="en-US" sz="3200" dirty="0" smtClean="0">
                <a:solidFill>
                  <a:srgbClr val="C00000"/>
                </a:solidFill>
              </a:rPr>
              <a:t>NOC</a:t>
            </a:r>
          </a:p>
          <a:p>
            <a:pPr marL="285750" indent="-285750">
              <a:buFont typeface="Arial" pitchFamily="34" charset="0"/>
              <a:buChar char="•"/>
            </a:pPr>
            <a:r>
              <a:rPr lang="en-US" sz="3200" dirty="0" smtClean="0"/>
              <a:t>Installed </a:t>
            </a:r>
            <a:r>
              <a:rPr lang="en-US" sz="3200" dirty="0" smtClean="0">
                <a:solidFill>
                  <a:srgbClr val="C00000"/>
                </a:solidFill>
              </a:rPr>
              <a:t>StealthWatch</a:t>
            </a:r>
            <a:r>
              <a:rPr lang="en-US" sz="3200" dirty="0" smtClean="0"/>
              <a:t> from Lancope</a:t>
            </a:r>
          </a:p>
        </p:txBody>
      </p:sp>
    </p:spTree>
    <p:extLst>
      <p:ext uri="{BB962C8B-B14F-4D97-AF65-F5344CB8AC3E}">
        <p14:creationId xmlns:p14="http://schemas.microsoft.com/office/powerpoint/2010/main" xmlns="" val="354060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Security</a:t>
            </a:r>
            <a:endParaRPr lang="en-US" dirty="0"/>
          </a:p>
        </p:txBody>
      </p:sp>
      <p:sp>
        <p:nvSpPr>
          <p:cNvPr id="3" name="TextBox 2"/>
          <p:cNvSpPr txBox="1"/>
          <p:nvPr/>
        </p:nvSpPr>
        <p:spPr>
          <a:xfrm>
            <a:off x="838200" y="1742514"/>
            <a:ext cx="6283515" cy="3046988"/>
          </a:xfrm>
          <a:prstGeom prst="rect">
            <a:avLst/>
          </a:prstGeom>
          <a:noFill/>
        </p:spPr>
        <p:txBody>
          <a:bodyPr wrap="none" rtlCol="0">
            <a:spAutoFit/>
          </a:bodyPr>
          <a:lstStyle/>
          <a:p>
            <a:pPr marL="285750" lvl="1" indent="-285750">
              <a:buFont typeface="Arial" pitchFamily="34" charset="0"/>
              <a:buChar char="•"/>
            </a:pPr>
            <a:r>
              <a:rPr lang="en-US" sz="3200" dirty="0" smtClean="0">
                <a:solidFill>
                  <a:srgbClr val="C00000"/>
                </a:solidFill>
              </a:rPr>
              <a:t>Employee</a:t>
            </a:r>
            <a:r>
              <a:rPr lang="en-US" sz="3200" dirty="0" smtClean="0"/>
              <a:t> Computers</a:t>
            </a:r>
          </a:p>
          <a:p>
            <a:pPr marL="742950" lvl="2" indent="-285750">
              <a:buFont typeface="Arial" pitchFamily="34" charset="0"/>
              <a:buChar char="•"/>
            </a:pPr>
            <a:r>
              <a:rPr lang="en-US" sz="3200" dirty="0" smtClean="0"/>
              <a:t>Installed Web Filter </a:t>
            </a:r>
            <a:r>
              <a:rPr lang="en-US" sz="3200" dirty="0" smtClean="0">
                <a:solidFill>
                  <a:srgbClr val="C00000"/>
                </a:solidFill>
              </a:rPr>
              <a:t>Websense</a:t>
            </a:r>
          </a:p>
          <a:p>
            <a:pPr marL="742950" lvl="2" indent="-285750">
              <a:buFont typeface="Arial" pitchFamily="34" charset="0"/>
              <a:buChar char="•"/>
            </a:pPr>
            <a:r>
              <a:rPr lang="en-US" sz="3200" dirty="0" smtClean="0"/>
              <a:t>Installed and run </a:t>
            </a:r>
            <a:r>
              <a:rPr lang="en-US" sz="3200" dirty="0" smtClean="0">
                <a:solidFill>
                  <a:srgbClr val="C00000"/>
                </a:solidFill>
              </a:rPr>
              <a:t>Identity Finder</a:t>
            </a:r>
          </a:p>
          <a:p>
            <a:pPr marL="742950" lvl="2" indent="-285750">
              <a:buFont typeface="Arial" pitchFamily="34" charset="0"/>
              <a:buChar char="•"/>
            </a:pPr>
            <a:r>
              <a:rPr lang="en-US" sz="3200" dirty="0" smtClean="0"/>
              <a:t>Installed </a:t>
            </a:r>
            <a:r>
              <a:rPr lang="en-US" sz="3200" dirty="0" smtClean="0">
                <a:solidFill>
                  <a:srgbClr val="C00000"/>
                </a:solidFill>
              </a:rPr>
              <a:t>VIPRE </a:t>
            </a:r>
            <a:r>
              <a:rPr lang="en-US" sz="3200" dirty="0" smtClean="0"/>
              <a:t>Antivirus</a:t>
            </a:r>
          </a:p>
          <a:p>
            <a:pPr marL="285750" indent="-285750">
              <a:buFont typeface="Arial" pitchFamily="34" charset="0"/>
              <a:buChar char="•"/>
            </a:pPr>
            <a:r>
              <a:rPr lang="en-US" sz="3200" dirty="0" smtClean="0"/>
              <a:t>Student Computers</a:t>
            </a:r>
          </a:p>
          <a:p>
            <a:pPr marL="742950" lvl="1" indent="-285750">
              <a:buFont typeface="Arial" pitchFamily="34" charset="0"/>
              <a:buChar char="•"/>
            </a:pPr>
            <a:r>
              <a:rPr lang="en-US" sz="3200" dirty="0" smtClean="0"/>
              <a:t>NAC </a:t>
            </a:r>
            <a:r>
              <a:rPr lang="en-US" sz="3200" dirty="0" smtClean="0">
                <a:solidFill>
                  <a:srgbClr val="C00000"/>
                </a:solidFill>
              </a:rPr>
              <a:t>SafeConnect</a:t>
            </a:r>
            <a:r>
              <a:rPr lang="en-US" sz="3200" dirty="0" smtClean="0"/>
              <a:t> from Impulse</a:t>
            </a:r>
          </a:p>
        </p:txBody>
      </p:sp>
    </p:spTree>
    <p:extLst>
      <p:ext uri="{BB962C8B-B14F-4D97-AF65-F5344CB8AC3E}">
        <p14:creationId xmlns:p14="http://schemas.microsoft.com/office/powerpoint/2010/main" xmlns="" val="4129500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Access Control</a:t>
            </a:r>
            <a:br>
              <a:rPr lang="en-US" dirty="0" smtClean="0"/>
            </a:br>
            <a:r>
              <a:rPr lang="en-US" dirty="0" smtClean="0">
                <a:solidFill>
                  <a:srgbClr val="C00000"/>
                </a:solidFill>
              </a:rPr>
              <a:t>Evaluation</a:t>
            </a:r>
            <a:endParaRPr lang="en-US" dirty="0">
              <a:solidFill>
                <a:srgbClr val="C00000"/>
              </a:solidFill>
            </a:endParaRPr>
          </a:p>
        </p:txBody>
      </p:sp>
      <p:sp>
        <p:nvSpPr>
          <p:cNvPr id="3" name="TextBox 2"/>
          <p:cNvSpPr txBox="1"/>
          <p:nvPr/>
        </p:nvSpPr>
        <p:spPr>
          <a:xfrm>
            <a:off x="1143000" y="1828799"/>
            <a:ext cx="4149085" cy="4524315"/>
          </a:xfrm>
          <a:prstGeom prst="rect">
            <a:avLst/>
          </a:prstGeom>
          <a:noFill/>
        </p:spPr>
        <p:txBody>
          <a:bodyPr wrap="none" rtlCol="0">
            <a:spAutoFit/>
          </a:bodyPr>
          <a:lstStyle/>
          <a:p>
            <a:pPr marL="457200" indent="-457200">
              <a:buFont typeface="Arial" pitchFamily="34" charset="0"/>
              <a:buChar char="•"/>
            </a:pPr>
            <a:r>
              <a:rPr lang="en-US" sz="3200" dirty="0" smtClean="0">
                <a:solidFill>
                  <a:srgbClr val="C00000"/>
                </a:solidFill>
              </a:rPr>
              <a:t>Cisco</a:t>
            </a:r>
          </a:p>
          <a:p>
            <a:pPr marL="457200" indent="-457200">
              <a:buFont typeface="Arial" pitchFamily="34" charset="0"/>
              <a:buChar char="•"/>
            </a:pPr>
            <a:r>
              <a:rPr lang="en-US" sz="3200" dirty="0" smtClean="0">
                <a:solidFill>
                  <a:srgbClr val="C00000"/>
                </a:solidFill>
              </a:rPr>
              <a:t>Bradford</a:t>
            </a:r>
            <a:r>
              <a:rPr lang="en-US" sz="3200" dirty="0" smtClean="0"/>
              <a:t> Networks</a:t>
            </a:r>
          </a:p>
          <a:p>
            <a:pPr marL="457200" indent="-457200">
              <a:buFont typeface="Arial" pitchFamily="34" charset="0"/>
              <a:buChar char="•"/>
            </a:pPr>
            <a:r>
              <a:rPr lang="en-US" sz="3200" dirty="0" smtClean="0">
                <a:solidFill>
                  <a:srgbClr val="C00000"/>
                </a:solidFill>
              </a:rPr>
              <a:t>Impulse</a:t>
            </a:r>
            <a:r>
              <a:rPr lang="en-US" sz="3200" dirty="0" smtClean="0"/>
              <a:t> SafeConnect</a:t>
            </a:r>
          </a:p>
          <a:p>
            <a:pPr marL="914400" lvl="1" indent="-457200">
              <a:buFont typeface="Arial" pitchFamily="34" charset="0"/>
              <a:buChar char="•"/>
            </a:pPr>
            <a:r>
              <a:rPr lang="en-US" sz="3200" dirty="0" smtClean="0"/>
              <a:t>KIS</a:t>
            </a:r>
          </a:p>
          <a:p>
            <a:pPr marL="914400" lvl="1" indent="-457200">
              <a:buFont typeface="Arial" pitchFamily="34" charset="0"/>
              <a:buChar char="•"/>
            </a:pPr>
            <a:r>
              <a:rPr lang="en-US" sz="3200" dirty="0" smtClean="0"/>
              <a:t>Components</a:t>
            </a:r>
          </a:p>
          <a:p>
            <a:pPr marL="914400" lvl="1" indent="-457200">
              <a:buFont typeface="Arial" pitchFamily="34" charset="0"/>
              <a:buChar char="•"/>
            </a:pPr>
            <a:r>
              <a:rPr lang="en-US" sz="3200" dirty="0" smtClean="0"/>
              <a:t>Cost</a:t>
            </a:r>
          </a:p>
          <a:p>
            <a:pPr marL="914400" lvl="1" indent="-457200">
              <a:buFont typeface="Arial" pitchFamily="34" charset="0"/>
              <a:buChar char="•"/>
            </a:pPr>
            <a:r>
              <a:rPr lang="en-US" sz="3200" dirty="0" smtClean="0"/>
              <a:t>Function</a:t>
            </a:r>
          </a:p>
          <a:p>
            <a:pPr marL="914400" lvl="1" indent="-457200">
              <a:buFont typeface="Arial" pitchFamily="34" charset="0"/>
              <a:buChar char="•"/>
            </a:pPr>
            <a:r>
              <a:rPr lang="en-US" sz="3200" dirty="0" smtClean="0"/>
              <a:t>Other Installation </a:t>
            </a:r>
          </a:p>
          <a:p>
            <a:pPr marL="914400" lvl="1" indent="-457200">
              <a:buFont typeface="Arial" pitchFamily="34" charset="0"/>
              <a:buChar char="•"/>
            </a:pPr>
            <a:r>
              <a:rPr lang="en-US" sz="3200" dirty="0" smtClean="0"/>
              <a:t>Florida </a:t>
            </a:r>
          </a:p>
        </p:txBody>
      </p:sp>
    </p:spTree>
    <p:extLst>
      <p:ext uri="{BB962C8B-B14F-4D97-AF65-F5344CB8AC3E}">
        <p14:creationId xmlns:p14="http://schemas.microsoft.com/office/powerpoint/2010/main" xmlns="" val="2845479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EE4E.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pptC634.tmp</Template>
  <TotalTime>2799</TotalTime>
  <Words>502</Words>
  <Application>Microsoft Office PowerPoint</Application>
  <PresentationFormat>On-screen Show (4:3)</PresentationFormat>
  <Paragraphs>133</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pptEE4E.tmp</vt:lpstr>
      <vt:lpstr>Network Security Department of Housing and Resident Education</vt:lpstr>
      <vt:lpstr>Resident Housing at UF</vt:lpstr>
      <vt:lpstr>The Housing Network</vt:lpstr>
      <vt:lpstr>Slide 4</vt:lpstr>
      <vt:lpstr>Slide 5</vt:lpstr>
      <vt:lpstr>Network Security</vt:lpstr>
      <vt:lpstr>Network Security</vt:lpstr>
      <vt:lpstr>Computer Security</vt:lpstr>
      <vt:lpstr>Network Access Control Evaluation</vt:lpstr>
      <vt:lpstr>Impulse SafeConnect Components</vt:lpstr>
      <vt:lpstr>Management Console</vt:lpstr>
      <vt:lpstr>Reporting Console</vt:lpstr>
      <vt:lpstr>Impulse SafeConnect Setup</vt:lpstr>
      <vt:lpstr>Impulse SafeConnect Example of Windows Policy</vt:lpstr>
      <vt:lpstr>Impulse SafeConnect Go Live with Housing NAC </vt:lpstr>
      <vt:lpstr>Impulse SafeConnect Installing Policy Key</vt:lpstr>
      <vt:lpstr>Impulse SafeConnect Connection Process</vt:lpstr>
      <vt:lpstr>Impulse SafeConnect Connection Process (cont.)</vt:lpstr>
      <vt:lpstr>Impulse SafeConnect Connection Process (cont.)</vt:lpstr>
      <vt:lpstr>Impulse SafeConnect Connection Process (cont.)</vt:lpstr>
      <vt:lpstr>Slide 21</vt:lpstr>
      <vt:lpstr>Slide 22</vt:lpstr>
      <vt:lpstr>Slide 23</vt:lpstr>
      <vt:lpstr>Impulse SafeConnect Example of Windows Policy</vt:lpstr>
      <vt:lpstr>Management Console</vt:lpstr>
      <vt:lpstr>Reporting Console</vt:lpstr>
      <vt:lpstr>Real Time Reporting</vt:lpstr>
      <vt:lpstr>Anti Spyware</vt:lpstr>
      <vt:lpstr>Anti-Virus</vt:lpstr>
      <vt:lpstr>Open Access Per User</vt:lpstr>
      <vt:lpstr>SafeConnect History</vt:lpstr>
    </vt:vector>
  </TitlesOfParts>
  <Company>University of Florida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Housing Network Security</dc:title>
  <dc:creator>Charles Benjamin</dc:creator>
  <cp:lastModifiedBy>Steven E Lasley</cp:lastModifiedBy>
  <cp:revision>38</cp:revision>
  <dcterms:created xsi:type="dcterms:W3CDTF">2010-08-07T20:33:40Z</dcterms:created>
  <dcterms:modified xsi:type="dcterms:W3CDTF">2010-08-14T17:14:43Z</dcterms:modified>
</cp:coreProperties>
</file>